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8393" r:id="rId2"/>
    <p:sldId id="8388" r:id="rId3"/>
    <p:sldId id="286" r:id="rId4"/>
    <p:sldId id="8396" r:id="rId5"/>
    <p:sldId id="272" r:id="rId6"/>
    <p:sldId id="8438" r:id="rId7"/>
    <p:sldId id="8439" r:id="rId8"/>
    <p:sldId id="8422" r:id="rId9"/>
    <p:sldId id="8403" r:id="rId10"/>
    <p:sldId id="8446" r:id="rId11"/>
    <p:sldId id="8436" r:id="rId12"/>
    <p:sldId id="8437" r:id="rId13"/>
    <p:sldId id="8435" r:id="rId14"/>
    <p:sldId id="8442" r:id="rId15"/>
    <p:sldId id="8430" r:id="rId16"/>
    <p:sldId id="8425" r:id="rId17"/>
    <p:sldId id="8424" r:id="rId18"/>
    <p:sldId id="8440" r:id="rId19"/>
    <p:sldId id="8426" r:id="rId20"/>
    <p:sldId id="8429" r:id="rId21"/>
    <p:sldId id="8444" r:id="rId22"/>
    <p:sldId id="8427" r:id="rId23"/>
    <p:sldId id="8428" r:id="rId24"/>
    <p:sldId id="8431" r:id="rId25"/>
    <p:sldId id="8432" r:id="rId26"/>
    <p:sldId id="8433" r:id="rId27"/>
    <p:sldId id="8434" r:id="rId28"/>
    <p:sldId id="8399" r:id="rId29"/>
    <p:sldId id="8412" r:id="rId30"/>
    <p:sldId id="8417" r:id="rId31"/>
    <p:sldId id="8414" r:id="rId32"/>
    <p:sldId id="8448" r:id="rId33"/>
    <p:sldId id="8441" r:id="rId34"/>
    <p:sldId id="840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501"/>
    <a:srgbClr val="006BBC"/>
    <a:srgbClr val="D5C1A9"/>
    <a:srgbClr val="A9C9E2"/>
    <a:srgbClr val="ECC2F2"/>
    <a:srgbClr val="B6EAC3"/>
    <a:srgbClr val="FFAEAB"/>
    <a:srgbClr val="FFCA4F"/>
    <a:srgbClr val="DDCF1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66" autoAdjust="0"/>
    <p:restoredTop sz="95320" autoAdjust="0"/>
  </p:normalViewPr>
  <p:slideViewPr>
    <p:cSldViewPr snapToGrid="0" showGuides="1">
      <p:cViewPr varScale="1">
        <p:scale>
          <a:sx n="83" d="100"/>
          <a:sy n="83" d="100"/>
        </p:scale>
        <p:origin x="67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0E99-DAD2-4DB0-A11D-671AB3AEBB15}" type="datetimeFigureOut">
              <a:rPr lang="zh-CN" altLang="en-US" smtClean="0"/>
              <a:pPr/>
              <a:t>2019/10/31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E052F-8997-4C6A-944B-319BB3A8ED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5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49B3C-D5AD-4786-92B2-BEB2B2F34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0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3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16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4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245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759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62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295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08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6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99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65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80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336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93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22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49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203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61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72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65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514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67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2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15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7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818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81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7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2BB2F-CB69-487B-8A9B-FB9E8649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09D9E-C110-4BB3-BCE4-9C3728EE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C9D6C-689A-4769-9D8A-93ADE0A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D6F22-4C50-42FA-B352-88045C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7A686-8FE4-495C-8B5A-190964E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74213-33BD-4138-8D89-8323EF87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01C747-393C-48C1-A809-615F275D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C3D27-CA55-4E6F-A3AF-3FD58511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F94FE-E3CE-425A-9EB9-C6F50379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27AC2-2C14-4DEF-B090-ABED15AA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1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2BAA77-48C2-47DF-8623-05057A373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57702-F3E0-4B9E-9741-C0D89168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DAF-56CA-46F9-ACBB-CFDB6C62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5E511-C157-4C8A-8676-78B8C4B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13091-D6BD-496E-8D83-629C59A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83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254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25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52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4176D-1811-47BC-88D9-ACBAE4CF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1FA04-EC74-4CD2-A8D2-A646E0E1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D32E7-806A-4D50-A24B-2D28271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C5806-8557-4A82-B62D-DECC3E7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05E4-75E7-42C7-B0CB-9E83F4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5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2FDD-E4F4-4782-9E82-86C7239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78E60-580C-4C63-A5B1-B366485A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985A3-4682-4F96-A3B9-20885582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2D13-62E2-4F00-969F-C641078B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F9DC-15B0-4C57-B3FD-1646A68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5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36DC7-67CE-4BFD-AEFA-19B7A3D9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6EE67-DAEC-4F7A-AE29-29889BBF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96429-6414-4AC8-B91E-5BC54892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7BDE5-3C1A-4E82-AEFA-4EC9A19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44F5-A503-4D98-B8DD-5C7A215B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BFA10-4CB5-469B-892A-0A90886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7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5C620-4F94-423A-9AA4-0E9A2AA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BFAF-5395-41C1-9423-8A3B1D9E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A593D-3338-4D02-B98A-81032CE2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8CD15-A2DE-4C5C-B03C-43F92F48F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028B8C-613E-4F07-9AE0-733E5688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FA18E-A290-4DBF-A6DA-49D3FE7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2A1FDB-BD83-493A-952F-EC5ACFD2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2613-8843-4920-A17B-1CD1A0D5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2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8DD40-3495-4CC9-964C-CD6341F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E5AB2-35EC-41E0-BDED-2BA8FD32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CC5B-CDDD-4D9B-A453-1E423B4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AEACE-E008-427F-A632-C4B9721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0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45584-215D-41B5-84F9-8EB64F9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A9F62-4A13-469E-98E8-55CBABBC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D0E51-2ED7-4C60-BD88-4509A10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731A0-0958-42B3-A5F8-E3D3E9704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6200" r="2503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92AD-5C6C-4F7F-9A2E-4796E409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E13A-6D95-477F-B68B-F47D05B4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53AB3-23C0-4B79-8408-6A603072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A90DE-66D8-4B37-97D3-5E45BC45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B4EC5-B616-4DF4-98FA-80335A2A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EEA2A-FAFB-4888-9888-23042A8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1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F5FB2-CAF0-4164-88CC-FD01232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E46D9-958F-411C-BF55-38D8E13B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623A4-54DB-484B-B6AD-149AA29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39D37-2896-4970-9FD1-FFEEF81C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9257F-2CDC-4162-9B00-90E71A2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D08245-45A4-4213-BC00-0BE3293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4B2C1-B39F-410F-A948-4B8F58C1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6FAD11-BE8E-4A67-B9FF-291BCBD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979CA-B529-4392-BB2E-30118DCD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092A2-A008-4136-ACBA-1D10EA05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0CCD-5434-48B3-937C-3162C844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DB24-B25B-49D7-A066-6E012C0AC9E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8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microsoft.com/office/2007/relationships/hdphoto" Target="../media/hdphoto7.wdp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2.png"/><Relationship Id="rId21" Type="http://schemas.openxmlformats.org/officeDocument/2006/relationships/image" Target="../media/image66.png"/><Relationship Id="rId7" Type="http://schemas.microsoft.com/office/2007/relationships/hdphoto" Target="../media/hdphoto10.wdp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microsoft.com/office/2007/relationships/hdphoto" Target="../media/hdphoto1.wdp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1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microsoft.com/office/2007/relationships/hdphoto" Target="../media/hdphoto11.wdp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25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microsoft.com/office/2007/relationships/hdphoto" Target="../media/hdphoto1.wdp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9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1399801" y="2098812"/>
            <a:ext cx="9392396" cy="3143521"/>
            <a:chOff x="1399801" y="2098812"/>
            <a:chExt cx="9392396" cy="314352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A3BF65-8639-43DB-BF77-B3B4068FB0FD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1399801" y="2098812"/>
              <a:ext cx="9392396" cy="83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4400" b="1" noProof="1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i-Coding</a:t>
              </a:r>
              <a:r>
                <a:rPr lang="zh-TW" altLang="en-US" sz="4400" b="1" noProof="1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：運算思維自主學習平臺</a:t>
              </a:r>
              <a:endParaRPr lang="zh-CN" altLang="zh-CN" sz="4400" b="1" noProof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17672C-AF27-48FE-B579-AEEDA534859A}"/>
                </a:ext>
              </a:extLst>
            </p:cNvPr>
            <p:cNvSpPr/>
            <p:nvPr/>
          </p:nvSpPr>
          <p:spPr>
            <a:xfrm>
              <a:off x="2322516" y="4515339"/>
              <a:ext cx="7546965" cy="726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團隊成員：曾柏翰、劉豐銘、劉晉豪、廖辰懋、詹賀淋、許百加、謝正德</a:t>
              </a:r>
              <a:endParaRPr lang="en-US" altLang="zh-TW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報告者：詹賀淋、曾柏翰、劉豐銘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10495936" y="6189302"/>
            <a:ext cx="16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2019.11.02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-16548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特色一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線上資源整合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10</a:t>
            </a:fld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840248" y="1518502"/>
            <a:ext cx="3616696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□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影片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SetoFont" panose="02000600000000000000" pitchFamily="2" charset="-120"/>
            </a:endParaRPr>
          </a:p>
          <a:p>
            <a:pPr>
              <a:spcAft>
                <a:spcPts val="1800"/>
              </a:spcAft>
            </a:pPr>
            <a:r>
              <a:rPr lang="zh-TW" altLang="en-US" sz="5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□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教材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SetoFont" panose="02000600000000000000" pitchFamily="2" charset="-120"/>
            </a:endParaRPr>
          </a:p>
          <a:p>
            <a:pPr>
              <a:spcAft>
                <a:spcPts val="1800"/>
              </a:spcAft>
            </a:pPr>
            <a:r>
              <a:rPr lang="zh-TW" altLang="en-US" sz="5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□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測驗題庫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  <a:cs typeface="SetoFont" panose="02000600000000000000" pitchFamily="2" charset="-120"/>
            </a:endParaRPr>
          </a:p>
          <a:p>
            <a:pPr>
              <a:spcAft>
                <a:spcPts val="1800"/>
              </a:spcAft>
            </a:pPr>
            <a:r>
              <a:rPr lang="zh-TW" altLang="en-US" sz="5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□ </a:t>
            </a:r>
            <a:r>
              <a:rPr lang="zh-TW" altLang="en-US" sz="3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toFont" panose="02000600000000000000" pitchFamily="2" charset="-120"/>
              </a:rPr>
              <a:t>線上開放資源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SetoFont" panose="02000600000000000000" pitchFamily="2" charset="-120"/>
            </a:endParaRPr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45" b="67764"/>
          <a:stretch/>
        </p:blipFill>
        <p:spPr>
          <a:xfrm>
            <a:off x="347789" y="1088440"/>
            <a:ext cx="1323934" cy="1331423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45" b="67764"/>
          <a:stretch/>
        </p:blipFill>
        <p:spPr>
          <a:xfrm>
            <a:off x="347789" y="2152271"/>
            <a:ext cx="1323934" cy="1331423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45" b="67764"/>
          <a:stretch/>
        </p:blipFill>
        <p:spPr>
          <a:xfrm>
            <a:off x="347789" y="3207262"/>
            <a:ext cx="1323934" cy="1331423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45" b="67764"/>
          <a:stretch/>
        </p:blipFill>
        <p:spPr>
          <a:xfrm>
            <a:off x="347789" y="4239735"/>
            <a:ext cx="1323934" cy="1331423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9844" l="781" r="98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28" y="507476"/>
            <a:ext cx="2969750" cy="2969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63" y="851808"/>
            <a:ext cx="2373449" cy="23734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34" y="3286761"/>
            <a:ext cx="2259738" cy="22597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353" y="3417625"/>
            <a:ext cx="2153533" cy="21535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4" name="矩形 53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多樣性開放教育資源 ☞ 無縫整合</a:t>
            </a:r>
          </a:p>
        </p:txBody>
      </p:sp>
    </p:spTree>
    <p:extLst>
      <p:ext uri="{BB962C8B-B14F-4D97-AF65-F5344CB8AC3E}">
        <p14:creationId xmlns:p14="http://schemas.microsoft.com/office/powerpoint/2010/main" val="99621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特色一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線上資源整合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206991" y="1813625"/>
            <a:ext cx="72259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教育部公開資料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國立公共資訊圖書館電子書服務平臺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16" y="2352234"/>
            <a:ext cx="2153533" cy="2153533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206990" y="3665747"/>
            <a:ext cx="74357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31,150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本線上開放電子書籍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課程內容設計 ☞ 結合線上開放電子書籍</a:t>
            </a:r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11</a:t>
            </a:fld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213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7" grpId="1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特色一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線上資源整合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12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378933" y="1186662"/>
            <a:ext cx="2528262" cy="2528262"/>
            <a:chOff x="670560" y="143544"/>
            <a:chExt cx="2225040" cy="2225040"/>
          </a:xfrm>
        </p:grpSpPr>
        <p:sp>
          <p:nvSpPr>
            <p:cNvPr id="10" name="橢圓 9"/>
            <p:cNvSpPr/>
            <p:nvPr/>
          </p:nvSpPr>
          <p:spPr>
            <a:xfrm>
              <a:off x="670560" y="143544"/>
              <a:ext cx="2225040" cy="222504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889228" y="511188"/>
              <a:ext cx="1787702" cy="148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TW" sz="4800" dirty="0">
                  <a:solidFill>
                    <a:srgbClr val="0E6EB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CPE</a:t>
              </a:r>
            </a:p>
            <a:p>
              <a:pPr algn="ctr">
                <a:spcAft>
                  <a:spcPts val="600"/>
                </a:spcAft>
              </a:pPr>
              <a:r>
                <a:rPr lang="zh-TW" altLang="en-US" b="1" dirty="0">
                  <a:solidFill>
                    <a:srgbClr val="0E6EB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大學程式能力檢定</a:t>
              </a:r>
              <a:endParaRPr lang="en-US" altLang="zh-TW" sz="1000" b="1" dirty="0">
                <a:solidFill>
                  <a:srgbClr val="0E6EB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800" dirty="0">
                  <a:solidFill>
                    <a:srgbClr val="0E6EB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80</a:t>
              </a:r>
              <a:r>
                <a:rPr lang="zh-TW" altLang="en-US" sz="2800" b="1" dirty="0">
                  <a:solidFill>
                    <a:srgbClr val="0E6EB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題</a:t>
              </a:r>
              <a:endParaRPr lang="en-US" altLang="zh-TW" sz="2800" b="1" dirty="0">
                <a:solidFill>
                  <a:srgbClr val="0E6EB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234777" y="1117441"/>
            <a:ext cx="2528262" cy="2528262"/>
            <a:chOff x="3185722" y="1530016"/>
            <a:chExt cx="2225040" cy="2225040"/>
          </a:xfrm>
        </p:grpSpPr>
        <p:sp>
          <p:nvSpPr>
            <p:cNvPr id="13" name="橢圓 12"/>
            <p:cNvSpPr/>
            <p:nvPr/>
          </p:nvSpPr>
          <p:spPr>
            <a:xfrm>
              <a:off x="3185722" y="1530016"/>
              <a:ext cx="2225040" cy="2225040"/>
            </a:xfrm>
            <a:prstGeom prst="ellipse">
              <a:avLst/>
            </a:prstGeom>
            <a:solidFill>
              <a:srgbClr val="F50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302817" y="1958579"/>
              <a:ext cx="1990851" cy="148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TW" sz="4800" dirty="0">
                  <a:solidFill>
                    <a:srgbClr val="FBD61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ITSA</a:t>
              </a:r>
            </a:p>
            <a:p>
              <a:pPr algn="ctr">
                <a:spcAft>
                  <a:spcPts val="600"/>
                </a:spcAft>
              </a:pPr>
              <a:r>
                <a:rPr lang="zh-TW" altLang="en-US" b="1" dirty="0">
                  <a:solidFill>
                    <a:srgbClr val="FBD61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教育部程式自學平臺</a:t>
              </a:r>
              <a:endParaRPr lang="en-US" altLang="zh-TW" sz="4800" b="1" dirty="0">
                <a:solidFill>
                  <a:srgbClr val="FBD61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spcAft>
                  <a:spcPts val="600"/>
                </a:spcAft>
              </a:pPr>
              <a:r>
                <a:rPr lang="en-US" altLang="zh-TW" sz="2800" dirty="0">
                  <a:solidFill>
                    <a:srgbClr val="FBD61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80</a:t>
              </a:r>
              <a:r>
                <a:rPr lang="zh-TW" altLang="en-US" sz="2800" b="1" dirty="0">
                  <a:solidFill>
                    <a:srgbClr val="FBD61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題</a:t>
              </a: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1885478" y="3428311"/>
            <a:ext cx="2528262" cy="2528262"/>
            <a:chOff x="3185722" y="1530016"/>
            <a:chExt cx="2225040" cy="2225040"/>
          </a:xfrm>
          <a:solidFill>
            <a:srgbClr val="5B9BD5"/>
          </a:solidFill>
        </p:grpSpPr>
        <p:sp>
          <p:nvSpPr>
            <p:cNvPr id="32" name="橢圓 31"/>
            <p:cNvSpPr/>
            <p:nvPr/>
          </p:nvSpPr>
          <p:spPr>
            <a:xfrm>
              <a:off x="3185722" y="1530016"/>
              <a:ext cx="2225040" cy="2225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3302817" y="1946776"/>
              <a:ext cx="1990851" cy="148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TW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ACM</a:t>
              </a:r>
            </a:p>
            <a:p>
              <a:pPr algn="ctr">
                <a:spcAft>
                  <a:spcPts val="600"/>
                </a:spcAft>
              </a:pP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國際大學生程式競賽</a:t>
              </a:r>
              <a:endPara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spcAft>
                  <a:spcPts val="600"/>
                </a:spcAft>
              </a:pPr>
              <a:r>
                <a:rPr lang="en-US" altLang="zh-TW" sz="2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80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題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程式測驗題庫 ☞ 引用線上優質試題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6291D2FC-D360-46B6-97D0-ECE8E4660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63" y="940850"/>
            <a:ext cx="5119805" cy="5111329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1A7602B8-A36F-499C-AD40-D35D3E2BD378}"/>
              </a:ext>
            </a:extLst>
          </p:cNvPr>
          <p:cNvSpPr txBox="1"/>
          <p:nvPr/>
        </p:nvSpPr>
        <p:spPr>
          <a:xfrm>
            <a:off x="7206107" y="2516612"/>
            <a:ext cx="37010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 num=0;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 sum=0;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for(num=5;num&gt;0;num--){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sum+=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9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75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925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特色一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線上資源整合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13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8816" y="2122416"/>
            <a:ext cx="2153533" cy="2383352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206990" y="3664800"/>
            <a:ext cx="75869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161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所大專校院相關系所資訊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系所資訊 ☞ 提供便利操作與查詢服務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AFA3004-9B58-45D1-A632-868F07F8C405}"/>
              </a:ext>
            </a:extLst>
          </p:cNvPr>
          <p:cNvSpPr/>
          <p:nvPr/>
        </p:nvSpPr>
        <p:spPr>
          <a:xfrm>
            <a:off x="4206991" y="1813625"/>
            <a:ext cx="72259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教育部公開資料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大專校院校務資訊公開平臺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28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特色一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線上資源整合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206991" y="1813625"/>
            <a:ext cx="72259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教育部公開資料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大學校院課程資源網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06990" y="3665747"/>
            <a:ext cx="85607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3,250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門實體課程資源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課程內容設計 ☞ 實施補救教學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 </a:t>
            </a:r>
            <a:r>
              <a:rPr lang="en-US" altLang="zh-TW" sz="2800" b="1" dirty="0" err="1">
                <a:latin typeface="Arial" pitchFamily="34" charset="0"/>
                <a:ea typeface="微軟正黑體" panose="020B0604030504040204" pitchFamily="34" charset="-120"/>
                <a:cs typeface="Arial" pitchFamily="34" charset="0"/>
              </a:rPr>
              <a:t>OnO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混合學習模式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2" y="2214186"/>
            <a:ext cx="2585339" cy="2276631"/>
          </a:xfrm>
          <a:prstGeom prst="rect">
            <a:avLst/>
          </a:prstGeom>
        </p:spPr>
      </p:pic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14</a:t>
            </a:fld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71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79167E-6 -3.7037E-7 L -4.79167E-6 -0.07222 " pathEditMode="relative" rAng="0" ptsTypes="AA">
                                      <p:cBhvr>
                                        <p:cTn id="2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build="allAtOnce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特色二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遊戲式學習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15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遊戲式學習環境 ☞ 增進學習動機與成效</a:t>
            </a:r>
          </a:p>
        </p:txBody>
      </p:sp>
      <p:sp>
        <p:nvSpPr>
          <p:cNvPr id="9" name="iS1ide-Freeform: Shape 41">
            <a:extLst>
              <a:ext uri="{FF2B5EF4-FFF2-40B4-BE49-F238E27FC236}">
                <a16:creationId xmlns:a16="http://schemas.microsoft.com/office/drawing/2014/main" id="{997B43D6-2BB0-4CE9-A82A-1469A718CA91}"/>
              </a:ext>
            </a:extLst>
          </p:cNvPr>
          <p:cNvSpPr>
            <a:spLocks noChangeAspect="1"/>
          </p:cNvSpPr>
          <p:nvPr/>
        </p:nvSpPr>
        <p:spPr bwMode="auto">
          <a:xfrm>
            <a:off x="6213086" y="1512204"/>
            <a:ext cx="1800000" cy="2177673"/>
          </a:xfrm>
          <a:custGeom>
            <a:avLst/>
            <a:gdLst>
              <a:gd name="T0" fmla="*/ 0 w 539"/>
              <a:gd name="T1" fmla="*/ 322 h 652"/>
              <a:gd name="T2" fmla="*/ 218 w 539"/>
              <a:gd name="T3" fmla="*/ 564 h 652"/>
              <a:gd name="T4" fmla="*/ 379 w 539"/>
              <a:gd name="T5" fmla="*/ 652 h 652"/>
              <a:gd name="T6" fmla="*/ 539 w 539"/>
              <a:gd name="T7" fmla="*/ 564 h 652"/>
              <a:gd name="T8" fmla="*/ 2 w 539"/>
              <a:gd name="T9" fmla="*/ 0 h 652"/>
              <a:gd name="T10" fmla="*/ 89 w 539"/>
              <a:gd name="T11" fmla="*/ 158 h 652"/>
              <a:gd name="T12" fmla="*/ 0 w 539"/>
              <a:gd name="T13" fmla="*/ 322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9" h="652">
                <a:moveTo>
                  <a:pt x="0" y="322"/>
                </a:moveTo>
                <a:cubicBezTo>
                  <a:pt x="122" y="337"/>
                  <a:pt x="216" y="439"/>
                  <a:pt x="218" y="564"/>
                </a:cubicBezTo>
                <a:cubicBezTo>
                  <a:pt x="379" y="652"/>
                  <a:pt x="379" y="652"/>
                  <a:pt x="379" y="652"/>
                </a:cubicBezTo>
                <a:cubicBezTo>
                  <a:pt x="539" y="564"/>
                  <a:pt x="539" y="564"/>
                  <a:pt x="539" y="564"/>
                </a:cubicBezTo>
                <a:cubicBezTo>
                  <a:pt x="536" y="263"/>
                  <a:pt x="300" y="17"/>
                  <a:pt x="2" y="0"/>
                </a:cubicBezTo>
                <a:cubicBezTo>
                  <a:pt x="89" y="158"/>
                  <a:pt x="89" y="158"/>
                  <a:pt x="89" y="158"/>
                </a:cubicBezTo>
                <a:lnTo>
                  <a:pt x="0" y="322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iS1ide-Freeform: Shape 42">
            <a:extLst>
              <a:ext uri="{FF2B5EF4-FFF2-40B4-BE49-F238E27FC236}">
                <a16:creationId xmlns:a16="http://schemas.microsoft.com/office/drawing/2014/main" id="{3E30DA2F-844B-4875-8752-8C957BA24E0D}"/>
              </a:ext>
            </a:extLst>
          </p:cNvPr>
          <p:cNvSpPr>
            <a:spLocks noChangeAspect="1"/>
          </p:cNvSpPr>
          <p:nvPr/>
        </p:nvSpPr>
        <p:spPr bwMode="auto">
          <a:xfrm>
            <a:off x="4155856" y="1519234"/>
            <a:ext cx="2178143" cy="1800000"/>
          </a:xfrm>
          <a:custGeom>
            <a:avLst/>
            <a:gdLst>
              <a:gd name="T0" fmla="*/ 322 w 652"/>
              <a:gd name="T1" fmla="*/ 539 h 539"/>
              <a:gd name="T2" fmla="*/ 564 w 652"/>
              <a:gd name="T3" fmla="*/ 321 h 539"/>
              <a:gd name="T4" fmla="*/ 652 w 652"/>
              <a:gd name="T5" fmla="*/ 160 h 539"/>
              <a:gd name="T6" fmla="*/ 564 w 652"/>
              <a:gd name="T7" fmla="*/ 0 h 539"/>
              <a:gd name="T8" fmla="*/ 0 w 652"/>
              <a:gd name="T9" fmla="*/ 537 h 539"/>
              <a:gd name="T10" fmla="*/ 159 w 652"/>
              <a:gd name="T11" fmla="*/ 450 h 539"/>
              <a:gd name="T12" fmla="*/ 322 w 652"/>
              <a:gd name="T13" fmla="*/ 539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2" h="539">
                <a:moveTo>
                  <a:pt x="322" y="539"/>
                </a:moveTo>
                <a:cubicBezTo>
                  <a:pt x="337" y="417"/>
                  <a:pt x="439" y="323"/>
                  <a:pt x="564" y="321"/>
                </a:cubicBezTo>
                <a:cubicBezTo>
                  <a:pt x="652" y="160"/>
                  <a:pt x="652" y="160"/>
                  <a:pt x="652" y="160"/>
                </a:cubicBezTo>
                <a:cubicBezTo>
                  <a:pt x="564" y="0"/>
                  <a:pt x="564" y="0"/>
                  <a:pt x="564" y="0"/>
                </a:cubicBezTo>
                <a:cubicBezTo>
                  <a:pt x="263" y="3"/>
                  <a:pt x="17" y="239"/>
                  <a:pt x="0" y="537"/>
                </a:cubicBezTo>
                <a:cubicBezTo>
                  <a:pt x="159" y="450"/>
                  <a:pt x="159" y="450"/>
                  <a:pt x="159" y="450"/>
                </a:cubicBezTo>
                <a:lnTo>
                  <a:pt x="322" y="539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iS1ide-Freeform: Shape 43">
            <a:extLst>
              <a:ext uri="{FF2B5EF4-FFF2-40B4-BE49-F238E27FC236}">
                <a16:creationId xmlns:a16="http://schemas.microsoft.com/office/drawing/2014/main" id="{9B99833D-DDDE-4BF6-9A40-D90C6DE654E2}"/>
              </a:ext>
            </a:extLst>
          </p:cNvPr>
          <p:cNvSpPr>
            <a:spLocks noChangeAspect="1"/>
          </p:cNvSpPr>
          <p:nvPr/>
        </p:nvSpPr>
        <p:spPr bwMode="auto">
          <a:xfrm>
            <a:off x="5843939" y="3529182"/>
            <a:ext cx="2180151" cy="1800000"/>
          </a:xfrm>
          <a:custGeom>
            <a:avLst/>
            <a:gdLst>
              <a:gd name="T0" fmla="*/ 652 w 652"/>
              <a:gd name="T1" fmla="*/ 2 h 538"/>
              <a:gd name="T2" fmla="*/ 494 w 652"/>
              <a:gd name="T3" fmla="*/ 89 h 538"/>
              <a:gd name="T4" fmla="*/ 330 w 652"/>
              <a:gd name="T5" fmla="*/ 0 h 538"/>
              <a:gd name="T6" fmla="*/ 88 w 652"/>
              <a:gd name="T7" fmla="*/ 218 h 538"/>
              <a:gd name="T8" fmla="*/ 0 w 652"/>
              <a:gd name="T9" fmla="*/ 379 h 538"/>
              <a:gd name="T10" fmla="*/ 88 w 652"/>
              <a:gd name="T11" fmla="*/ 538 h 538"/>
              <a:gd name="T12" fmla="*/ 652 w 652"/>
              <a:gd name="T13" fmla="*/ 2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2" h="538">
                <a:moveTo>
                  <a:pt x="652" y="2"/>
                </a:moveTo>
                <a:cubicBezTo>
                  <a:pt x="494" y="89"/>
                  <a:pt x="494" y="89"/>
                  <a:pt x="494" y="89"/>
                </a:cubicBezTo>
                <a:cubicBezTo>
                  <a:pt x="330" y="0"/>
                  <a:pt x="330" y="0"/>
                  <a:pt x="330" y="0"/>
                </a:cubicBezTo>
                <a:cubicBezTo>
                  <a:pt x="315" y="122"/>
                  <a:pt x="213" y="216"/>
                  <a:pt x="88" y="218"/>
                </a:cubicBezTo>
                <a:cubicBezTo>
                  <a:pt x="0" y="379"/>
                  <a:pt x="0" y="379"/>
                  <a:pt x="0" y="379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389" y="536"/>
                  <a:pt x="635" y="300"/>
                  <a:pt x="652" y="2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iS1ide-Freeform: Shape 44">
            <a:extLst>
              <a:ext uri="{FF2B5EF4-FFF2-40B4-BE49-F238E27FC236}">
                <a16:creationId xmlns:a16="http://schemas.microsoft.com/office/drawing/2014/main" id="{92E575E0-7F80-4A8C-8E28-DD367D79ABD0}"/>
              </a:ext>
            </a:extLst>
          </p:cNvPr>
          <p:cNvSpPr>
            <a:spLocks noChangeAspect="1"/>
          </p:cNvSpPr>
          <p:nvPr/>
        </p:nvSpPr>
        <p:spPr bwMode="auto">
          <a:xfrm>
            <a:off x="4184119" y="3167612"/>
            <a:ext cx="1800000" cy="2181090"/>
          </a:xfrm>
          <a:custGeom>
            <a:avLst/>
            <a:gdLst>
              <a:gd name="T0" fmla="*/ 538 w 538"/>
              <a:gd name="T1" fmla="*/ 330 h 652"/>
              <a:gd name="T2" fmla="*/ 320 w 538"/>
              <a:gd name="T3" fmla="*/ 88 h 652"/>
              <a:gd name="T4" fmla="*/ 159 w 538"/>
              <a:gd name="T5" fmla="*/ 0 h 652"/>
              <a:gd name="T6" fmla="*/ 0 w 538"/>
              <a:gd name="T7" fmla="*/ 88 h 652"/>
              <a:gd name="T8" fmla="*/ 536 w 538"/>
              <a:gd name="T9" fmla="*/ 652 h 652"/>
              <a:gd name="T10" fmla="*/ 449 w 538"/>
              <a:gd name="T11" fmla="*/ 493 h 652"/>
              <a:gd name="T12" fmla="*/ 538 w 538"/>
              <a:gd name="T13" fmla="*/ 330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8" h="652">
                <a:moveTo>
                  <a:pt x="538" y="330"/>
                </a:moveTo>
                <a:cubicBezTo>
                  <a:pt x="416" y="315"/>
                  <a:pt x="322" y="213"/>
                  <a:pt x="320" y="88"/>
                </a:cubicBezTo>
                <a:cubicBezTo>
                  <a:pt x="159" y="0"/>
                  <a:pt x="159" y="0"/>
                  <a:pt x="159" y="0"/>
                </a:cubicBezTo>
                <a:cubicBezTo>
                  <a:pt x="0" y="88"/>
                  <a:pt x="0" y="88"/>
                  <a:pt x="0" y="88"/>
                </a:cubicBezTo>
                <a:cubicBezTo>
                  <a:pt x="2" y="389"/>
                  <a:pt x="238" y="635"/>
                  <a:pt x="536" y="652"/>
                </a:cubicBezTo>
                <a:cubicBezTo>
                  <a:pt x="449" y="493"/>
                  <a:pt x="449" y="493"/>
                  <a:pt x="449" y="493"/>
                </a:cubicBezTo>
                <a:lnTo>
                  <a:pt x="538" y="33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BA08F49-2297-4194-9484-2EA5E6CA151C}"/>
              </a:ext>
            </a:extLst>
          </p:cNvPr>
          <p:cNvGrpSpPr/>
          <p:nvPr/>
        </p:nvGrpSpPr>
        <p:grpSpPr>
          <a:xfrm>
            <a:off x="1001936" y="1414420"/>
            <a:ext cx="2348790" cy="1809640"/>
            <a:chOff x="815316" y="1414420"/>
            <a:chExt cx="2348790" cy="180964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62E9EE3-AE1F-4716-B681-01D1436566A2}"/>
                </a:ext>
              </a:extLst>
            </p:cNvPr>
            <p:cNvSpPr/>
            <p:nvPr/>
          </p:nvSpPr>
          <p:spPr>
            <a:xfrm>
              <a:off x="815316" y="1414420"/>
              <a:ext cx="2348790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結合網頁遊戲與程式編碼，引發學習興趣</a:t>
              </a: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B891B2A9-9409-490E-961D-16E463E2AB68}"/>
                </a:ext>
              </a:extLst>
            </p:cNvPr>
            <p:cNvGrpSpPr/>
            <p:nvPr/>
          </p:nvGrpSpPr>
          <p:grpSpPr>
            <a:xfrm>
              <a:off x="840454" y="2284121"/>
              <a:ext cx="2216123" cy="939939"/>
              <a:chOff x="660951" y="2824814"/>
              <a:chExt cx="3375731" cy="1431771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A4DBB07D-FFB0-4990-A5D8-AF16F8D323AD}"/>
                  </a:ext>
                </a:extLst>
              </p:cNvPr>
              <p:cNvGrpSpPr/>
              <p:nvPr/>
            </p:nvGrpSpPr>
            <p:grpSpPr>
              <a:xfrm>
                <a:off x="660951" y="2824814"/>
                <a:ext cx="1431771" cy="1431771"/>
                <a:chOff x="2682535" y="2640877"/>
                <a:chExt cx="1625397" cy="1625397"/>
              </a:xfrm>
            </p:grpSpPr>
            <p:pic>
              <p:nvPicPr>
                <p:cNvPr id="34" name="圖片 33">
                  <a:extLst>
                    <a:ext uri="{FF2B5EF4-FFF2-40B4-BE49-F238E27FC236}">
                      <a16:creationId xmlns:a16="http://schemas.microsoft.com/office/drawing/2014/main" id="{85A8FE39-614B-4EA2-989E-2E05581CE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2535" y="2640877"/>
                  <a:ext cx="1625397" cy="1625397"/>
                </a:xfrm>
                <a:prstGeom prst="rect">
                  <a:avLst/>
                </a:prstGeom>
              </p:spPr>
            </p:pic>
            <p:pic>
              <p:nvPicPr>
                <p:cNvPr id="35" name="圖片 34">
                  <a:extLst>
                    <a:ext uri="{FF2B5EF4-FFF2-40B4-BE49-F238E27FC236}">
                      <a16:creationId xmlns:a16="http://schemas.microsoft.com/office/drawing/2014/main" id="{BFA9B7E3-B5A2-4805-A0C0-9AD2F38F4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4471" y="3212813"/>
                  <a:ext cx="481525" cy="481525"/>
                </a:xfrm>
                <a:prstGeom prst="rect">
                  <a:avLst/>
                </a:prstGeom>
              </p:spPr>
            </p:pic>
          </p:grpSp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CFE1EA21-69C5-4E6F-A649-04ABE02CC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7021" y="2885692"/>
                <a:ext cx="1229661" cy="1229661"/>
              </a:xfrm>
              <a:prstGeom prst="rect">
                <a:avLst/>
              </a:prstGeom>
            </p:spPr>
          </p:pic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8A524B06-35B7-4CC4-93A2-69D399238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3518" y="3328618"/>
                <a:ext cx="496133" cy="496133"/>
              </a:xfrm>
              <a:prstGeom prst="rect">
                <a:avLst/>
              </a:prstGeom>
            </p:spPr>
          </p:pic>
        </p:grp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6298248B-0DE1-4A51-844A-A6D7DC174196}"/>
              </a:ext>
            </a:extLst>
          </p:cNvPr>
          <p:cNvGrpSpPr/>
          <p:nvPr/>
        </p:nvGrpSpPr>
        <p:grpSpPr>
          <a:xfrm>
            <a:off x="8602880" y="1419702"/>
            <a:ext cx="2988615" cy="1742878"/>
            <a:chOff x="8416260" y="1419702"/>
            <a:chExt cx="2988615" cy="174287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A2F14FE-CE3A-4E6C-8368-B2B58E9B6615}"/>
                </a:ext>
              </a:extLst>
            </p:cNvPr>
            <p:cNvSpPr/>
            <p:nvPr/>
          </p:nvSpPr>
          <p:spPr>
            <a:xfrm>
              <a:off x="8416260" y="1419702"/>
              <a:ext cx="2988615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關卡設計配合教材進度，學習者可獲致加倍學習成效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871298B9-4E6A-4521-BCE7-6DD6E6A73C32}"/>
                </a:ext>
              </a:extLst>
            </p:cNvPr>
            <p:cNvGrpSpPr/>
            <p:nvPr/>
          </p:nvGrpSpPr>
          <p:grpSpPr>
            <a:xfrm>
              <a:off x="8675975" y="2222013"/>
              <a:ext cx="2212809" cy="940567"/>
              <a:chOff x="8497813" y="2771311"/>
              <a:chExt cx="3368434" cy="1431771"/>
            </a:xfrm>
          </p:grpSpPr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721473C5-390C-4969-A50D-A08379085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4026" y="3317753"/>
                <a:ext cx="496133" cy="496133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C278E639-E502-430C-BBC3-607119AF6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7813" y="2926692"/>
                <a:ext cx="1243091" cy="1243091"/>
              </a:xfrm>
              <a:prstGeom prst="rect">
                <a:avLst/>
              </a:prstGeom>
            </p:spPr>
          </p:pic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440139D6-9BF0-4981-9558-B165306D93F2}"/>
                  </a:ext>
                </a:extLst>
              </p:cNvPr>
              <p:cNvGrpSpPr/>
              <p:nvPr/>
            </p:nvGrpSpPr>
            <p:grpSpPr>
              <a:xfrm>
                <a:off x="10434476" y="2771311"/>
                <a:ext cx="1431771" cy="1431771"/>
                <a:chOff x="2783454" y="2640877"/>
                <a:chExt cx="1625397" cy="1625397"/>
              </a:xfrm>
            </p:grpSpPr>
            <p:pic>
              <p:nvPicPr>
                <p:cNvPr id="42" name="圖片 41">
                  <a:extLst>
                    <a:ext uri="{FF2B5EF4-FFF2-40B4-BE49-F238E27FC236}">
                      <a16:creationId xmlns:a16="http://schemas.microsoft.com/office/drawing/2014/main" id="{DBBD5B85-454B-4BB6-A347-A0F4AE2E1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3454" y="2640877"/>
                  <a:ext cx="1625397" cy="1625397"/>
                </a:xfrm>
                <a:prstGeom prst="rect">
                  <a:avLst/>
                </a:prstGeom>
              </p:spPr>
            </p:pic>
            <p:pic>
              <p:nvPicPr>
                <p:cNvPr id="43" name="圖片 42">
                  <a:extLst>
                    <a:ext uri="{FF2B5EF4-FFF2-40B4-BE49-F238E27FC236}">
                      <a16:creationId xmlns:a16="http://schemas.microsoft.com/office/drawing/2014/main" id="{D2443040-0938-4A54-BC27-3E615E292A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5389" y="3211894"/>
                  <a:ext cx="481525" cy="4815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DE3D1E5B-2329-4A21-BD87-4ADA0C6AD995}"/>
              </a:ext>
            </a:extLst>
          </p:cNvPr>
          <p:cNvGrpSpPr/>
          <p:nvPr/>
        </p:nvGrpSpPr>
        <p:grpSpPr>
          <a:xfrm>
            <a:off x="973746" y="3702532"/>
            <a:ext cx="2856235" cy="1741048"/>
            <a:chOff x="787126" y="3702532"/>
            <a:chExt cx="2856235" cy="1741048"/>
          </a:xfrm>
        </p:grpSpPr>
        <p:grpSp>
          <p:nvGrpSpPr>
            <p:cNvPr id="45" name="组合 61">
              <a:extLst>
                <a:ext uri="{FF2B5EF4-FFF2-40B4-BE49-F238E27FC236}">
                  <a16:creationId xmlns:a16="http://schemas.microsoft.com/office/drawing/2014/main" id="{76DEEE53-E74A-4DEA-AC7E-83C00672950D}"/>
                </a:ext>
              </a:extLst>
            </p:cNvPr>
            <p:cNvGrpSpPr/>
            <p:nvPr/>
          </p:nvGrpSpPr>
          <p:grpSpPr>
            <a:xfrm>
              <a:off x="801442" y="3702532"/>
              <a:ext cx="2841919" cy="1111577"/>
              <a:chOff x="872914" y="1114425"/>
              <a:chExt cx="2841919" cy="111157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5A897DC-1135-4C1B-B433-71D932A9F237}"/>
                  </a:ext>
                </a:extLst>
              </p:cNvPr>
              <p:cNvSpPr/>
              <p:nvPr/>
            </p:nvSpPr>
            <p:spPr>
              <a:xfrm>
                <a:off x="872914" y="1875137"/>
                <a:ext cx="2841919" cy="35086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BF285C3-93B2-4447-95E5-9A9D596CFFE6}"/>
                  </a:ext>
                </a:extLst>
              </p:cNvPr>
              <p:cNvSpPr/>
              <p:nvPr/>
            </p:nvSpPr>
            <p:spPr>
              <a:xfrm>
                <a:off x="874713" y="1114425"/>
                <a:ext cx="2776381" cy="64633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動畫方式呈現編碼執行結果，具立即回饋感受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DEF24C0E-3302-42B6-9720-C5297276CFA5}"/>
                </a:ext>
              </a:extLst>
            </p:cNvPr>
            <p:cNvGrpSpPr/>
            <p:nvPr/>
          </p:nvGrpSpPr>
          <p:grpSpPr>
            <a:xfrm>
              <a:off x="787126" y="4466473"/>
              <a:ext cx="2287138" cy="977107"/>
              <a:chOff x="654783" y="4980125"/>
              <a:chExt cx="3385071" cy="1446164"/>
            </a:xfrm>
          </p:grpSpPr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CB64BB0A-256B-4BD0-A820-3074593A1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783" y="4980125"/>
                <a:ext cx="1446164" cy="1446164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F7C758EB-AAB6-43E8-AF23-1C14DC6A0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7395" y="5023646"/>
                <a:ext cx="1192459" cy="1192459"/>
              </a:xfrm>
              <a:prstGeom prst="rect">
                <a:avLst/>
              </a:prstGeom>
            </p:spPr>
          </p:pic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A39C968A-9DA7-4D9C-8665-FFB925DD3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2677" y="5451542"/>
                <a:ext cx="503328" cy="503328"/>
              </a:xfrm>
              <a:prstGeom prst="rect">
                <a:avLst/>
              </a:prstGeom>
            </p:spPr>
          </p:pic>
        </p:grp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F166740-F54F-4E16-932A-0670494C3B62}"/>
              </a:ext>
            </a:extLst>
          </p:cNvPr>
          <p:cNvGrpSpPr/>
          <p:nvPr/>
        </p:nvGrpSpPr>
        <p:grpSpPr>
          <a:xfrm>
            <a:off x="8602880" y="3702245"/>
            <a:ext cx="2841919" cy="1647941"/>
            <a:chOff x="8416260" y="3702245"/>
            <a:chExt cx="2841919" cy="164794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D4C7333-0598-4A2B-B5BA-5FEA8A91A168}"/>
                </a:ext>
              </a:extLst>
            </p:cNvPr>
            <p:cNvSpPr/>
            <p:nvPr/>
          </p:nvSpPr>
          <p:spPr>
            <a:xfrm>
              <a:off x="8416260" y="3702245"/>
              <a:ext cx="2841919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加入自製「程式積木」，實現視覺化編程效果</a:t>
              </a:r>
              <a:endParaRPr lang="en-US" altLang="zh-TW" dirty="0">
                <a:solidFill>
                  <a:schemeClr val="accent6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A1603489-F545-4A19-9231-4A95A161B700}"/>
                </a:ext>
              </a:extLst>
            </p:cNvPr>
            <p:cNvGrpSpPr/>
            <p:nvPr/>
          </p:nvGrpSpPr>
          <p:grpSpPr>
            <a:xfrm>
              <a:off x="8700103" y="4392439"/>
              <a:ext cx="2489968" cy="957747"/>
              <a:chOff x="8458073" y="4904049"/>
              <a:chExt cx="3480003" cy="1338557"/>
            </a:xfrm>
          </p:grpSpPr>
          <p:pic>
            <p:nvPicPr>
              <p:cNvPr id="55" name="圖片 54">
                <a:extLst>
                  <a:ext uri="{FF2B5EF4-FFF2-40B4-BE49-F238E27FC236}">
                    <a16:creationId xmlns:a16="http://schemas.microsoft.com/office/drawing/2014/main" id="{2A66A30F-D9AF-496F-B4D7-94BD42D757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5449" t="26841" r="63834" b="55969"/>
              <a:stretch/>
            </p:blipFill>
            <p:spPr>
              <a:xfrm>
                <a:off x="10454476" y="4904049"/>
                <a:ext cx="1483600" cy="1338557"/>
              </a:xfrm>
              <a:prstGeom prst="rect">
                <a:avLst/>
              </a:prstGeom>
            </p:spPr>
          </p:pic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FF8FBDDE-49DE-4CB2-9ECD-5EAF0083A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8073" y="5024948"/>
                <a:ext cx="1192459" cy="1192459"/>
              </a:xfrm>
              <a:prstGeom prst="rect">
                <a:avLst/>
              </a:prstGeom>
            </p:spPr>
          </p:pic>
          <p:pic>
            <p:nvPicPr>
              <p:cNvPr id="57" name="圖片 56">
                <a:extLst>
                  <a:ext uri="{FF2B5EF4-FFF2-40B4-BE49-F238E27FC236}">
                    <a16:creationId xmlns:a16="http://schemas.microsoft.com/office/drawing/2014/main" id="{18FBC3B2-6E64-4580-A5E6-1C1C3788A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8062" y="5343409"/>
                <a:ext cx="459834" cy="459835"/>
              </a:xfrm>
              <a:prstGeom prst="rect">
                <a:avLst/>
              </a:prstGeom>
            </p:spPr>
          </p:pic>
        </p:grpSp>
      </p:grpSp>
      <p:sp>
        <p:nvSpPr>
          <p:cNvPr id="58" name="矩形 57"/>
          <p:cNvSpPr/>
          <p:nvPr/>
        </p:nvSpPr>
        <p:spPr>
          <a:xfrm rot="8580509">
            <a:off x="5969476" y="4004587"/>
            <a:ext cx="1481472" cy="51917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356768"/>
              </a:avLst>
            </a:prstTxWarp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PART03</a:t>
            </a:r>
            <a:endParaRPr lang="zh-TW" altLang="en-US" sz="3200" b="0" cap="none" spc="0" dirty="0">
              <a:ln w="0"/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7FF4A489-B1C0-42DB-B604-CC90EEA016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28" y="2906928"/>
            <a:ext cx="1044144" cy="1044144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D1F54408-6764-41D6-96F9-C4637866946B}"/>
              </a:ext>
            </a:extLst>
          </p:cNvPr>
          <p:cNvSpPr/>
          <p:nvPr/>
        </p:nvSpPr>
        <p:spPr>
          <a:xfrm rot="19560769">
            <a:off x="4767654" y="2294403"/>
            <a:ext cx="1368936" cy="51917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356768"/>
              </a:avLst>
            </a:prstTxWarp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PART01</a:t>
            </a:r>
            <a:endParaRPr lang="zh-TW" altLang="en-US" sz="3200" b="0" cap="none" spc="0" dirty="0">
              <a:ln w="0"/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5FDD771-085F-4788-89DE-5E853034F700}"/>
              </a:ext>
            </a:extLst>
          </p:cNvPr>
          <p:cNvSpPr/>
          <p:nvPr/>
        </p:nvSpPr>
        <p:spPr>
          <a:xfrm rot="3230300">
            <a:off x="6186387" y="2571406"/>
            <a:ext cx="1528936" cy="51917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356768"/>
              </a:avLst>
            </a:prstTxWarp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PART02</a:t>
            </a:r>
            <a:endParaRPr lang="zh-TW" altLang="en-US" sz="3200" b="0" cap="none" spc="0" dirty="0">
              <a:ln w="0"/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502BDE4-AC51-4131-A6D8-1ED1F43CCD43}"/>
              </a:ext>
            </a:extLst>
          </p:cNvPr>
          <p:cNvSpPr/>
          <p:nvPr/>
        </p:nvSpPr>
        <p:spPr>
          <a:xfrm rot="13930821">
            <a:off x="4589973" y="3780265"/>
            <a:ext cx="1368936" cy="51917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356768"/>
              </a:avLst>
            </a:prstTxWarp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PART04</a:t>
            </a:r>
            <a:endParaRPr lang="zh-TW" altLang="en-US" sz="3200" b="0" cap="none" spc="0" dirty="0">
              <a:ln w="0"/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E15C54-5801-49FA-BFC5-76ADB6816E3F}"/>
              </a:ext>
            </a:extLst>
          </p:cNvPr>
          <p:cNvGrpSpPr/>
          <p:nvPr/>
        </p:nvGrpSpPr>
        <p:grpSpPr>
          <a:xfrm>
            <a:off x="3871570" y="4305704"/>
            <a:ext cx="863245" cy="415663"/>
            <a:chOff x="3684950" y="4333963"/>
            <a:chExt cx="1470485" cy="387404"/>
          </a:xfrm>
        </p:grpSpPr>
        <p:cxnSp>
          <p:nvCxnSpPr>
            <p:cNvPr id="26" name="iS1ide-Straight Connector 55">
              <a:extLst>
                <a:ext uri="{FF2B5EF4-FFF2-40B4-BE49-F238E27FC236}">
                  <a16:creationId xmlns:a16="http://schemas.microsoft.com/office/drawing/2014/main" id="{DB6C8CFE-C0BB-49B8-ADBD-EA8F8DB2E487}"/>
                </a:ext>
              </a:extLst>
            </p:cNvPr>
            <p:cNvCxnSpPr/>
            <p:nvPr/>
          </p:nvCxnSpPr>
          <p:spPr>
            <a:xfrm flipH="1">
              <a:off x="4781915" y="4333963"/>
              <a:ext cx="373520" cy="38740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iS1ide-Straight Connector 56">
              <a:extLst>
                <a:ext uri="{FF2B5EF4-FFF2-40B4-BE49-F238E27FC236}">
                  <a16:creationId xmlns:a16="http://schemas.microsoft.com/office/drawing/2014/main" id="{6CFE5F74-F310-4FB6-AA5F-3156A6AE9DAE}"/>
                </a:ext>
              </a:extLst>
            </p:cNvPr>
            <p:cNvCxnSpPr/>
            <p:nvPr/>
          </p:nvCxnSpPr>
          <p:spPr>
            <a:xfrm flipH="1">
              <a:off x="3684950" y="4721367"/>
              <a:ext cx="1096965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C5A171B-A443-4F4C-B35E-DF844D0419DB}"/>
              </a:ext>
            </a:extLst>
          </p:cNvPr>
          <p:cNvGrpSpPr/>
          <p:nvPr/>
        </p:nvGrpSpPr>
        <p:grpSpPr>
          <a:xfrm>
            <a:off x="3471520" y="1824685"/>
            <a:ext cx="1425295" cy="416648"/>
            <a:chOff x="3284900" y="1824685"/>
            <a:chExt cx="1764651" cy="416648"/>
          </a:xfrm>
        </p:grpSpPr>
        <p:cxnSp>
          <p:nvCxnSpPr>
            <p:cNvPr id="20" name="iS1ide-Straight Connector 52">
              <a:extLst>
                <a:ext uri="{FF2B5EF4-FFF2-40B4-BE49-F238E27FC236}">
                  <a16:creationId xmlns:a16="http://schemas.microsoft.com/office/drawing/2014/main" id="{AE7C5111-F0DF-4200-93A3-15256F366F52}"/>
                </a:ext>
              </a:extLst>
            </p:cNvPr>
            <p:cNvCxnSpPr/>
            <p:nvPr/>
          </p:nvCxnSpPr>
          <p:spPr>
            <a:xfrm flipH="1" flipV="1">
              <a:off x="4708587" y="1824685"/>
              <a:ext cx="340964" cy="416648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iS1ide-Straight Connector 53">
              <a:extLst>
                <a:ext uri="{FF2B5EF4-FFF2-40B4-BE49-F238E27FC236}">
                  <a16:creationId xmlns:a16="http://schemas.microsoft.com/office/drawing/2014/main" id="{6BAD6244-E0CF-49D4-A96A-E1F15FBDB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4900" y="1824685"/>
              <a:ext cx="1423689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478BA71-2FA6-4DF8-B049-F4ECE88B63C6}"/>
              </a:ext>
            </a:extLst>
          </p:cNvPr>
          <p:cNvGrpSpPr/>
          <p:nvPr/>
        </p:nvGrpSpPr>
        <p:grpSpPr>
          <a:xfrm>
            <a:off x="7293401" y="1824683"/>
            <a:ext cx="1268234" cy="459397"/>
            <a:chOff x="6792220" y="1824684"/>
            <a:chExt cx="1582795" cy="346300"/>
          </a:xfrm>
        </p:grpSpPr>
        <p:cxnSp>
          <p:nvCxnSpPr>
            <p:cNvPr id="14" name="iS1ide-Straight Connector 46">
              <a:extLst>
                <a:ext uri="{FF2B5EF4-FFF2-40B4-BE49-F238E27FC236}">
                  <a16:creationId xmlns:a16="http://schemas.microsoft.com/office/drawing/2014/main" id="{4D886537-5E2D-480F-AEA7-E38A539E30A3}"/>
                </a:ext>
              </a:extLst>
            </p:cNvPr>
            <p:cNvCxnSpPr/>
            <p:nvPr/>
          </p:nvCxnSpPr>
          <p:spPr>
            <a:xfrm flipV="1">
              <a:off x="6792220" y="1824684"/>
              <a:ext cx="281165" cy="3463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iS1ide-Straight Connector 47">
              <a:extLst>
                <a:ext uri="{FF2B5EF4-FFF2-40B4-BE49-F238E27FC236}">
                  <a16:creationId xmlns:a16="http://schemas.microsoft.com/office/drawing/2014/main" id="{60E651C8-B165-4859-A45E-A4E75E5D2967}"/>
                </a:ext>
              </a:extLst>
            </p:cNvPr>
            <p:cNvCxnSpPr/>
            <p:nvPr/>
          </p:nvCxnSpPr>
          <p:spPr>
            <a:xfrm>
              <a:off x="7073385" y="1824685"/>
              <a:ext cx="130163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B19A84D-93EE-4AF9-8E76-990098F840E2}"/>
              </a:ext>
            </a:extLst>
          </p:cNvPr>
          <p:cNvGrpSpPr/>
          <p:nvPr/>
        </p:nvGrpSpPr>
        <p:grpSpPr>
          <a:xfrm>
            <a:off x="7458050" y="4415101"/>
            <a:ext cx="1054846" cy="306265"/>
            <a:chOff x="6664459" y="4333963"/>
            <a:chExt cx="1661817" cy="387404"/>
          </a:xfrm>
        </p:grpSpPr>
        <p:cxnSp>
          <p:nvCxnSpPr>
            <p:cNvPr id="17" name="iS1ide-Straight Connector 49">
              <a:extLst>
                <a:ext uri="{FF2B5EF4-FFF2-40B4-BE49-F238E27FC236}">
                  <a16:creationId xmlns:a16="http://schemas.microsoft.com/office/drawing/2014/main" id="{625961BC-2A36-489A-9084-A90D061D83F4}"/>
                </a:ext>
              </a:extLst>
            </p:cNvPr>
            <p:cNvCxnSpPr/>
            <p:nvPr/>
          </p:nvCxnSpPr>
          <p:spPr>
            <a:xfrm>
              <a:off x="6664459" y="4333963"/>
              <a:ext cx="376247" cy="38740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iS1ide-Straight Connector 50">
              <a:extLst>
                <a:ext uri="{FF2B5EF4-FFF2-40B4-BE49-F238E27FC236}">
                  <a16:creationId xmlns:a16="http://schemas.microsoft.com/office/drawing/2014/main" id="{A4818867-ADB3-4C98-9943-DB2EE35A37D1}"/>
                </a:ext>
              </a:extLst>
            </p:cNvPr>
            <p:cNvCxnSpPr/>
            <p:nvPr/>
          </p:nvCxnSpPr>
          <p:spPr>
            <a:xfrm>
              <a:off x="7040706" y="4721367"/>
              <a:ext cx="128557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625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58" grpId="0"/>
      <p:bldP spid="62" grpId="0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特色二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遊戲式學習</a:t>
              </a:r>
              <a:endParaRPr lang="zh-CN" altLang="en-US" sz="32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16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自製程式積木 ☞ 實現視覺化編程效果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1737929" y="1231245"/>
            <a:ext cx="8707090" cy="4395511"/>
            <a:chOff x="1502551" y="1231245"/>
            <a:chExt cx="8707090" cy="4395511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99154" l="174" r="100000">
                          <a14:foregroundMark x1="9722" y1="6347" x2="50694" y2="7052"/>
                          <a14:foregroundMark x1="9028" y1="58956" x2="41667" y2="59520"/>
                          <a14:foregroundMark x1="9722" y1="69676" x2="42361" y2="71368"/>
                          <a14:foregroundMark x1="6771" y1="70381" x2="8160" y2="80395"/>
                          <a14:foregroundMark x1="9722" y1="82652" x2="41493" y2="82652"/>
                          <a14:foregroundMark x1="6771" y1="92525" x2="51389" y2="93371"/>
                          <a14:foregroundMark x1="8507" y1="18195" x2="55382" y2="18477"/>
                          <a14:backgroundMark x1="98785" y1="27786" x2="99132" y2="31735"/>
                          <a14:backgroundMark x1="99132" y1="42736" x2="99132" y2="44993"/>
                          <a14:backgroundMark x1="98090" y1="36812" x2="99479" y2="25106"/>
                          <a14:backgroundMark x1="98958" y1="36248" x2="98785" y2="26516"/>
                          <a14:backgroundMark x1="99132" y1="41749" x2="99132" y2="44993"/>
                          <a14:backgroundMark x1="99479" y1="41608" x2="99653" y2="44852"/>
                          <a14:backgroundMark x1="98611" y1="41890" x2="98611" y2="44852"/>
                          <a14:backgroundMark x1="23785" y1="22003" x2="66493" y2="23413"/>
                          <a14:backgroundMark x1="69965" y1="12835" x2="75694" y2="14669"/>
                          <a14:backgroundMark x1="20660" y1="12835" x2="86285" y2="13540"/>
                          <a14:backgroundMark x1="75521" y1="22144" x2="94444" y2="7898"/>
                          <a14:backgroundMark x1="15972" y1="37800" x2="91146" y2="37659"/>
                          <a14:backgroundMark x1="22396" y1="47814" x2="91146" y2="48378"/>
                          <a14:backgroundMark x1="74479" y1="52609" x2="73958" y2="70804"/>
                          <a14:backgroundMark x1="19792" y1="76728" x2="94965" y2="77574"/>
                          <a14:backgroundMark x1="16667" y1="85896" x2="94444" y2="86601"/>
                          <a14:backgroundMark x1="61111" y1="95063" x2="95313" y2="95628"/>
                          <a14:backgroundMark x1="87674" y1="52609" x2="85417" y2="76587"/>
                          <a14:backgroundMark x1="3472" y1="48942" x2="19792" y2="50071"/>
                          <a14:backgroundMark x1="8333" y1="64598" x2="44618" y2="63893"/>
                          <a14:backgroundMark x1="47049" y1="97884" x2="14410" y2="98449"/>
                          <a14:backgroundMark x1="6771" y1="98166" x2="2604" y2="98166"/>
                          <a14:backgroundMark x1="1910" y1="62906" x2="521" y2="76587"/>
                          <a14:backgroundMark x1="1736" y1="87165" x2="13021" y2="87165"/>
                          <a14:backgroundMark x1="3993" y1="23836" x2="18403" y2="23413"/>
                          <a14:backgroundMark x1="1215" y1="1834" x2="868" y2="36812"/>
                          <a14:backgroundMark x1="6424" y1="1128" x2="96701" y2="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551" y="1355512"/>
              <a:ext cx="3470009" cy="4271244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478" b="57587" l="0" r="98910">
                          <a14:foregroundMark x1="8719" y1="20072" x2="42507" y2="19355"/>
                          <a14:foregroundMark x1="8719" y1="35125" x2="40599" y2="35484"/>
                          <a14:foregroundMark x1="8447" y1="51254" x2="23706" y2="50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952"/>
            <a:stretch/>
          </p:blipFill>
          <p:spPr>
            <a:xfrm>
              <a:off x="3727943" y="3544051"/>
              <a:ext cx="2204003" cy="2013049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5336" b="96520" l="0" r="97808">
                          <a14:foregroundMark x1="5228" y1="17401" x2="67791" y2="16705"/>
                          <a14:foregroundMark x1="4047" y1="83063" x2="65430" y2="816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206"/>
            <a:stretch/>
          </p:blipFill>
          <p:spPr>
            <a:xfrm>
              <a:off x="5215201" y="1231245"/>
              <a:ext cx="3191463" cy="714287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72035" l="0" r="47504">
                          <a14:foregroundMark x1="2874" y1="5271" x2="30862" y2="70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1" r="54055" b="30578"/>
            <a:stretch/>
          </p:blipFill>
          <p:spPr>
            <a:xfrm>
              <a:off x="5939056" y="3852152"/>
              <a:ext cx="1934907" cy="1774604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>
                          <a14:backgroundMark x1="28772" y1="90584" x2="32281" y2="90772"/>
                          <a14:backgroundMark x1="44912" y1="90772" x2="59649" y2="90772"/>
                          <a14:backgroundMark x1="44211" y1="90772" x2="43509" y2="909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753" y="1580185"/>
              <a:ext cx="2171888" cy="4046571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478" b="57587" l="0" r="98910">
                          <a14:foregroundMark x1="8719" y1="20072" x2="42507" y2="19355"/>
                          <a14:foregroundMark x1="8719" y1="35125" x2="40599" y2="35484"/>
                          <a14:foregroundMark x1="8447" y1="51254" x2="23706" y2="50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19" r="64434" b="44250"/>
            <a:stretch/>
          </p:blipFill>
          <p:spPr>
            <a:xfrm>
              <a:off x="4972560" y="5000577"/>
              <a:ext cx="783871" cy="554478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0" b="100000" l="0" r="100000">
                          <a14:foregroundMark x1="6494" y1="17557" x2="83550" y2="16031"/>
                          <a14:foregroundMark x1="7359" y1="81679" x2="91775" y2="80153"/>
                          <a14:foregroundMark x1="5628" y1="12977" x2="10390" y2="12977"/>
                          <a14:foregroundMark x1="9091" y1="74809" x2="19913" y2="763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15201" y="2129794"/>
              <a:ext cx="2342975" cy="13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特色二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遊戲式學習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17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grpSp>
        <p:nvGrpSpPr>
          <p:cNvPr id="105" name="群組 104"/>
          <p:cNvGrpSpPr/>
          <p:nvPr/>
        </p:nvGrpSpPr>
        <p:grpSpPr>
          <a:xfrm>
            <a:off x="3609666" y="875520"/>
            <a:ext cx="4977764" cy="4762500"/>
            <a:chOff x="3703637" y="234950"/>
            <a:chExt cx="4977764" cy="4762500"/>
          </a:xfrm>
        </p:grpSpPr>
        <p:grpSp>
          <p:nvGrpSpPr>
            <p:cNvPr id="106" name="群組 105"/>
            <p:cNvGrpSpPr/>
            <p:nvPr/>
          </p:nvGrpSpPr>
          <p:grpSpPr>
            <a:xfrm>
              <a:off x="3703637" y="234950"/>
              <a:ext cx="4972050" cy="952500"/>
              <a:chOff x="3195637" y="2952750"/>
              <a:chExt cx="4972050" cy="952500"/>
            </a:xfrm>
          </p:grpSpPr>
          <p:pic>
            <p:nvPicPr>
              <p:cNvPr id="135" name="圖片 1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66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36" name="圖片 1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033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37" name="圖片 13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90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38" name="圖片 13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298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39" name="圖片 1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43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40" name="圖片 13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637" y="2952750"/>
                <a:ext cx="828675" cy="952500"/>
              </a:xfrm>
              <a:prstGeom prst="rect">
                <a:avLst/>
              </a:prstGeom>
            </p:spPr>
          </p:pic>
        </p:grpSp>
        <p:grpSp>
          <p:nvGrpSpPr>
            <p:cNvPr id="107" name="群組 106"/>
            <p:cNvGrpSpPr/>
            <p:nvPr/>
          </p:nvGrpSpPr>
          <p:grpSpPr>
            <a:xfrm>
              <a:off x="3709351" y="1187450"/>
              <a:ext cx="4972050" cy="952500"/>
              <a:chOff x="3195637" y="2952750"/>
              <a:chExt cx="4972050" cy="952500"/>
            </a:xfrm>
          </p:grpSpPr>
          <p:pic>
            <p:nvPicPr>
              <p:cNvPr id="129" name="圖片 1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66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30" name="圖片 12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033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31" name="圖片 1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90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32" name="圖片 1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298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33" name="圖片 13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43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34" name="圖片 13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637" y="2952750"/>
                <a:ext cx="828675" cy="952500"/>
              </a:xfrm>
              <a:prstGeom prst="rect">
                <a:avLst/>
              </a:prstGeom>
            </p:spPr>
          </p:pic>
        </p:grpSp>
        <p:grpSp>
          <p:nvGrpSpPr>
            <p:cNvPr id="108" name="群組 107"/>
            <p:cNvGrpSpPr/>
            <p:nvPr/>
          </p:nvGrpSpPr>
          <p:grpSpPr>
            <a:xfrm>
              <a:off x="3703637" y="2139950"/>
              <a:ext cx="4972050" cy="952500"/>
              <a:chOff x="3195637" y="2952750"/>
              <a:chExt cx="4972050" cy="952500"/>
            </a:xfrm>
          </p:grpSpPr>
          <p:pic>
            <p:nvPicPr>
              <p:cNvPr id="123" name="圖片 1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66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24" name="圖片 1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033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25" name="圖片 1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90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26" name="圖片 12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298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27" name="圖片 1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43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28" name="圖片 1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637" y="2952750"/>
                <a:ext cx="828675" cy="952500"/>
              </a:xfrm>
              <a:prstGeom prst="rect">
                <a:avLst/>
              </a:prstGeom>
            </p:spPr>
          </p:pic>
        </p:grpSp>
        <p:grpSp>
          <p:nvGrpSpPr>
            <p:cNvPr id="109" name="群組 108"/>
            <p:cNvGrpSpPr/>
            <p:nvPr/>
          </p:nvGrpSpPr>
          <p:grpSpPr>
            <a:xfrm>
              <a:off x="3709351" y="3092450"/>
              <a:ext cx="4972050" cy="952500"/>
              <a:chOff x="3195637" y="2952750"/>
              <a:chExt cx="4972050" cy="952500"/>
            </a:xfrm>
          </p:grpSpPr>
          <p:pic>
            <p:nvPicPr>
              <p:cNvPr id="117" name="圖片 1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66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18" name="圖片 1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033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19" name="圖片 1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90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20" name="圖片 1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298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21" name="圖片 1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43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22" name="圖片 1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637" y="2952750"/>
                <a:ext cx="828675" cy="952500"/>
              </a:xfrm>
              <a:prstGeom prst="rect">
                <a:avLst/>
              </a:prstGeom>
            </p:spPr>
          </p:pic>
        </p:grpSp>
        <p:grpSp>
          <p:nvGrpSpPr>
            <p:cNvPr id="110" name="群組 109"/>
            <p:cNvGrpSpPr/>
            <p:nvPr/>
          </p:nvGrpSpPr>
          <p:grpSpPr>
            <a:xfrm>
              <a:off x="3703637" y="4044950"/>
              <a:ext cx="4972050" cy="952500"/>
              <a:chOff x="3195637" y="2952750"/>
              <a:chExt cx="4972050" cy="952500"/>
            </a:xfrm>
          </p:grpSpPr>
          <p:pic>
            <p:nvPicPr>
              <p:cNvPr id="111" name="圖片 1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66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12" name="圖片 1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033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13" name="圖片 1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90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14" name="圖片 1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2987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15" name="圖片 1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4312" y="2952750"/>
                <a:ext cx="828675" cy="952500"/>
              </a:xfrm>
              <a:prstGeom prst="rect">
                <a:avLst/>
              </a:prstGeom>
            </p:spPr>
          </p:pic>
          <p:pic>
            <p:nvPicPr>
              <p:cNvPr id="116" name="圖片 1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637" y="2952750"/>
                <a:ext cx="828675" cy="952500"/>
              </a:xfrm>
              <a:prstGeom prst="rect">
                <a:avLst/>
              </a:prstGeom>
            </p:spPr>
          </p:pic>
        </p:grpSp>
      </p:grpSp>
      <p:pic>
        <p:nvPicPr>
          <p:cNvPr id="141" name="圖片 1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19" y="3733311"/>
            <a:ext cx="817247" cy="937977"/>
          </a:xfrm>
          <a:prstGeom prst="rect">
            <a:avLst/>
          </a:prstGeom>
        </p:spPr>
      </p:pic>
      <p:pic>
        <p:nvPicPr>
          <p:cNvPr id="142" name="圖片 1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57" y="1816561"/>
            <a:ext cx="800105" cy="945579"/>
          </a:xfrm>
          <a:prstGeom prst="rect">
            <a:avLst/>
          </a:prstGeom>
        </p:spPr>
      </p:pic>
      <p:pic>
        <p:nvPicPr>
          <p:cNvPr id="143" name="圖片 1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04452" y="2761470"/>
            <a:ext cx="971550" cy="971550"/>
          </a:xfrm>
          <a:prstGeom prst="rect">
            <a:avLst/>
          </a:prstGeom>
        </p:spPr>
      </p:pic>
      <p:pic>
        <p:nvPicPr>
          <p:cNvPr id="144" name="圖片 1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85" y="2828085"/>
            <a:ext cx="857370" cy="857370"/>
          </a:xfrm>
          <a:prstGeom prst="rect">
            <a:avLst/>
          </a:prstGeom>
        </p:spPr>
      </p:pic>
      <p:pic>
        <p:nvPicPr>
          <p:cNvPr id="145" name="圖片 1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76" y="1823493"/>
            <a:ext cx="817247" cy="937977"/>
          </a:xfrm>
          <a:prstGeom prst="rect">
            <a:avLst/>
          </a:prstGeom>
        </p:spPr>
      </p:pic>
      <p:pic>
        <p:nvPicPr>
          <p:cNvPr id="146" name="圖片 1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587" y="3736480"/>
            <a:ext cx="800105" cy="945579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26" y="877573"/>
            <a:ext cx="800105" cy="945579"/>
          </a:xfrm>
          <a:prstGeom prst="rect">
            <a:avLst/>
          </a:prstGeom>
        </p:spPr>
      </p:pic>
      <p:pic>
        <p:nvPicPr>
          <p:cNvPr id="148" name="圖片 1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55" y="1816561"/>
            <a:ext cx="800105" cy="945579"/>
          </a:xfrm>
          <a:prstGeom prst="rect">
            <a:avLst/>
          </a:prstGeom>
        </p:spPr>
      </p:pic>
      <p:pic>
        <p:nvPicPr>
          <p:cNvPr id="149" name="圖片 1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91" y="1825416"/>
            <a:ext cx="800105" cy="945579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27" y="5136631"/>
            <a:ext cx="1089096" cy="920750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273">
            <a:off x="10053064" y="1232375"/>
            <a:ext cx="1297840" cy="1297840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75" y="4760902"/>
            <a:ext cx="1216058" cy="1216058"/>
          </a:xfrm>
          <a:prstGeom prst="rect">
            <a:avLst/>
          </a:prstGeom>
        </p:spPr>
      </p:pic>
      <p:pic>
        <p:nvPicPr>
          <p:cNvPr id="153" name="圖片 1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7" y="1636746"/>
            <a:ext cx="1101361" cy="870364"/>
          </a:xfrm>
          <a:prstGeom prst="rect">
            <a:avLst/>
          </a:prstGeom>
        </p:spPr>
      </p:pic>
      <p:pic>
        <p:nvPicPr>
          <p:cNvPr id="154" name="圖片 1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0467">
            <a:off x="2195174" y="3120173"/>
            <a:ext cx="968132" cy="1150112"/>
          </a:xfrm>
          <a:prstGeom prst="rect">
            <a:avLst/>
          </a:prstGeom>
        </p:spPr>
      </p:pic>
      <p:pic>
        <p:nvPicPr>
          <p:cNvPr id="155" name="圖片 1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724">
            <a:off x="9866857" y="4314517"/>
            <a:ext cx="1343785" cy="1343785"/>
          </a:xfrm>
          <a:prstGeom prst="rect">
            <a:avLst/>
          </a:prstGeom>
        </p:spPr>
      </p:pic>
      <p:pic>
        <p:nvPicPr>
          <p:cNvPr id="156" name="圖片 1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3245">
            <a:off x="9055188" y="2796383"/>
            <a:ext cx="1101435" cy="1308472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298580" y="6057381"/>
            <a:ext cx="11594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動畫方式呈現編碼執行結果 ☞ 引發高度學習興趣</a:t>
            </a: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65" y="3742453"/>
            <a:ext cx="800105" cy="945579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75" y="2780229"/>
            <a:ext cx="800105" cy="945579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749" y="3728493"/>
            <a:ext cx="817247" cy="937977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005" y="4726986"/>
            <a:ext cx="961574" cy="961574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5163" y="2825323"/>
            <a:ext cx="857370" cy="857370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05" y="4740177"/>
            <a:ext cx="857370" cy="857370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6920352" y="4729850"/>
            <a:ext cx="857370" cy="857370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11" y="2842107"/>
            <a:ext cx="857370" cy="8573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2C49A5-22C1-45E9-97AA-088F9D330F3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3611" b="77778" l="39219" r="61458"/>
                    </a14:imgEffect>
                  </a14:imgLayer>
                </a14:imgProps>
              </a:ext>
            </a:extLst>
          </a:blip>
          <a:srcRect l="36473" t="28369" r="35724" b="18379"/>
          <a:stretch/>
        </p:blipFill>
        <p:spPr>
          <a:xfrm>
            <a:off x="4216392" y="1403917"/>
            <a:ext cx="3759216" cy="405016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631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6731 1.48148E-6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60"/>
                            </p:stCondLst>
                            <p:childTnLst>
                              <p:par>
                                <p:cTn id="13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0.27824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760"/>
                            </p:stCondLst>
                            <p:childTnLst>
                              <p:par>
                                <p:cTn id="1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60"/>
                            </p:stCondLst>
                            <p:childTnLst>
                              <p:par>
                                <p:cTn id="142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21224 -3.7037E-6 " pathEditMode="relative" rAng="0" ptsTypes="AA">
                                      <p:cBhvr>
                                        <p:cTn id="14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10"/>
                            </p:stCondLst>
                            <p:childTnLst>
                              <p:par>
                                <p:cTn id="1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10"/>
                            </p:stCondLst>
                            <p:childTnLst>
                              <p:par>
                                <p:cTn id="152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4.375E-6 -0.2743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10"/>
                            </p:stCondLst>
                            <p:childTnLst>
                              <p:par>
                                <p:cTn id="1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10"/>
                            </p:stCondLst>
                            <p:childTnLst>
                              <p:par>
                                <p:cTn id="16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06654 -1.85185E-6 " pathEditMode="relative" rAng="0" ptsTypes="AA">
                                      <p:cBhvr>
                                        <p:cTn id="161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31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特色三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自主規劃學習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18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自主規劃學習方式 ☞ 培養主動積極學習態度</a:t>
            </a:r>
          </a:p>
        </p:txBody>
      </p:sp>
      <p:grpSp>
        <p:nvGrpSpPr>
          <p:cNvPr id="143" name="群組 142"/>
          <p:cNvGrpSpPr/>
          <p:nvPr/>
        </p:nvGrpSpPr>
        <p:grpSpPr>
          <a:xfrm>
            <a:off x="2383588" y="-319247"/>
            <a:ext cx="7424824" cy="6376628"/>
            <a:chOff x="2383588" y="-319247"/>
            <a:chExt cx="7424824" cy="6376628"/>
          </a:xfrm>
        </p:grpSpPr>
        <p:pic>
          <p:nvPicPr>
            <p:cNvPr id="144" name="圖片 1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32"/>
            <a:stretch/>
          </p:blipFill>
          <p:spPr>
            <a:xfrm>
              <a:off x="2383588" y="-319247"/>
              <a:ext cx="7424824" cy="6376628"/>
            </a:xfrm>
            <a:prstGeom prst="rect">
              <a:avLst/>
            </a:prstGeom>
          </p:spPr>
        </p:pic>
        <p:pic>
          <p:nvPicPr>
            <p:cNvPr id="145" name="圖片 144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182" b="97576" l="45746" r="100000">
                          <a14:backgroundMark x1="80769" y1="66727" x2="87995" y2="66545"/>
                          <a14:backgroundMark x1="86597" y1="72667" x2="88287" y2="78303"/>
                          <a14:backgroundMark x1="49767" y1="72364" x2="53555" y2="74788"/>
                          <a14:backgroundMark x1="93007" y1="83212" x2="94988" y2="8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7" t="61761"/>
            <a:stretch/>
          </p:blipFill>
          <p:spPr>
            <a:xfrm>
              <a:off x="4794121" y="3881411"/>
              <a:ext cx="2603759" cy="174125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46" name="群組 145"/>
            <p:cNvGrpSpPr/>
            <p:nvPr/>
          </p:nvGrpSpPr>
          <p:grpSpPr>
            <a:xfrm>
              <a:off x="5807211" y="1191378"/>
              <a:ext cx="727551" cy="728772"/>
              <a:chOff x="5807211" y="1191378"/>
              <a:chExt cx="727551" cy="728772"/>
            </a:xfrm>
          </p:grpSpPr>
          <p:sp>
            <p:nvSpPr>
              <p:cNvPr id="148" name="橢圓 147"/>
              <p:cNvSpPr/>
              <p:nvPr/>
            </p:nvSpPr>
            <p:spPr>
              <a:xfrm>
                <a:off x="5824319" y="1211503"/>
                <a:ext cx="684933" cy="6940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矩形 148"/>
              <p:cNvSpPr/>
              <p:nvPr/>
            </p:nvSpPr>
            <p:spPr>
              <a:xfrm rot="20243789">
                <a:off x="6249209" y="1437693"/>
                <a:ext cx="183200" cy="80039"/>
              </a:xfrm>
              <a:prstGeom prst="rect">
                <a:avLst/>
              </a:prstGeom>
              <a:solidFill>
                <a:srgbClr val="FEF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0" name="直線接點 149"/>
              <p:cNvCxnSpPr/>
              <p:nvPr/>
            </p:nvCxnSpPr>
            <p:spPr>
              <a:xfrm flipH="1">
                <a:off x="5928638" y="1599752"/>
                <a:ext cx="158813" cy="94527"/>
              </a:xfrm>
              <a:prstGeom prst="line">
                <a:avLst/>
              </a:prstGeom>
              <a:ln w="38100" cap="rnd">
                <a:solidFill>
                  <a:srgbClr val="5576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/>
              <p:cNvCxnSpPr/>
              <p:nvPr/>
            </p:nvCxnSpPr>
            <p:spPr>
              <a:xfrm>
                <a:off x="6221579" y="1623650"/>
                <a:ext cx="85530" cy="105702"/>
              </a:xfrm>
              <a:prstGeom prst="line">
                <a:avLst/>
              </a:prstGeom>
              <a:ln w="38100" cap="rnd">
                <a:solidFill>
                  <a:srgbClr val="3D63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橢圓 151"/>
              <p:cNvSpPr/>
              <p:nvPr/>
            </p:nvSpPr>
            <p:spPr>
              <a:xfrm>
                <a:off x="5807211" y="1200150"/>
                <a:ext cx="720000" cy="720000"/>
              </a:xfrm>
              <a:prstGeom prst="ellipse">
                <a:avLst/>
              </a:prstGeom>
              <a:noFill/>
              <a:ln w="76200">
                <a:solidFill>
                  <a:srgbClr val="5879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橢圓 152"/>
              <p:cNvSpPr/>
              <p:nvPr/>
            </p:nvSpPr>
            <p:spPr>
              <a:xfrm>
                <a:off x="6091722" y="1483666"/>
                <a:ext cx="152951" cy="153858"/>
              </a:xfrm>
              <a:prstGeom prst="ellipse">
                <a:avLst/>
              </a:prstGeom>
              <a:noFill/>
              <a:ln w="28575">
                <a:solidFill>
                  <a:srgbClr val="5576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文字方塊 153"/>
              <p:cNvSpPr txBox="1"/>
              <p:nvPr/>
            </p:nvSpPr>
            <p:spPr>
              <a:xfrm>
                <a:off x="6004410" y="1191378"/>
                <a:ext cx="3297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/>
                  <a:t>12</a:t>
                </a:r>
                <a:endParaRPr lang="zh-TW" altLang="en-US" sz="1100" dirty="0"/>
              </a:p>
            </p:txBody>
          </p:sp>
          <p:sp>
            <p:nvSpPr>
              <p:cNvPr id="155" name="文字方塊 154"/>
              <p:cNvSpPr txBox="1"/>
              <p:nvPr/>
            </p:nvSpPr>
            <p:spPr>
              <a:xfrm>
                <a:off x="6277960" y="1426954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/>
                  <a:t>3</a:t>
                </a:r>
                <a:endParaRPr lang="zh-TW" altLang="en-US" sz="1100" dirty="0"/>
              </a:p>
            </p:txBody>
          </p:sp>
          <p:sp>
            <p:nvSpPr>
              <p:cNvPr id="156" name="文字方塊 155"/>
              <p:cNvSpPr txBox="1"/>
              <p:nvPr/>
            </p:nvSpPr>
            <p:spPr>
              <a:xfrm>
                <a:off x="6037891" y="1653561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/>
                  <a:t>6</a:t>
                </a:r>
                <a:endParaRPr lang="zh-TW" altLang="en-US" sz="1100" dirty="0"/>
              </a:p>
            </p:txBody>
          </p:sp>
          <p:sp>
            <p:nvSpPr>
              <p:cNvPr id="157" name="文字方塊 156"/>
              <p:cNvSpPr txBox="1"/>
              <p:nvPr/>
            </p:nvSpPr>
            <p:spPr>
              <a:xfrm>
                <a:off x="5809762" y="1426954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/>
                  <a:t>9</a:t>
                </a:r>
                <a:endParaRPr lang="zh-TW" altLang="en-US" sz="1100" dirty="0"/>
              </a:p>
            </p:txBody>
          </p:sp>
          <p:sp>
            <p:nvSpPr>
              <p:cNvPr id="158" name="橢圓 157"/>
              <p:cNvSpPr/>
              <p:nvPr/>
            </p:nvSpPr>
            <p:spPr>
              <a:xfrm>
                <a:off x="6140075" y="1533147"/>
                <a:ext cx="56096" cy="568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9" name="直線接點 158"/>
              <p:cNvCxnSpPr/>
              <p:nvPr/>
            </p:nvCxnSpPr>
            <p:spPr>
              <a:xfrm flipH="1">
                <a:off x="5969907" y="1556631"/>
                <a:ext cx="205043" cy="212516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7" name="圖片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228" y="5273399"/>
              <a:ext cx="378758" cy="37875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群組 1"/>
          <p:cNvGrpSpPr/>
          <p:nvPr/>
        </p:nvGrpSpPr>
        <p:grpSpPr>
          <a:xfrm>
            <a:off x="2383588" y="-319247"/>
            <a:ext cx="7424824" cy="6376628"/>
            <a:chOff x="2383588" y="-319247"/>
            <a:chExt cx="7424824" cy="6376628"/>
          </a:xfrm>
        </p:grpSpPr>
        <p:grpSp>
          <p:nvGrpSpPr>
            <p:cNvPr id="160" name="群組 159"/>
            <p:cNvGrpSpPr/>
            <p:nvPr/>
          </p:nvGrpSpPr>
          <p:grpSpPr>
            <a:xfrm>
              <a:off x="2383588" y="-319247"/>
              <a:ext cx="7424824" cy="6376628"/>
              <a:chOff x="2383588" y="-319247"/>
              <a:chExt cx="7424824" cy="6376628"/>
            </a:xfrm>
          </p:grpSpPr>
          <p:pic>
            <p:nvPicPr>
              <p:cNvPr id="161" name="圖片 16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32"/>
              <a:stretch/>
            </p:blipFill>
            <p:spPr>
              <a:xfrm>
                <a:off x="2383588" y="-319247"/>
                <a:ext cx="7424824" cy="6376628"/>
              </a:xfrm>
              <a:prstGeom prst="rect">
                <a:avLst/>
              </a:prstGeom>
            </p:spPr>
          </p:pic>
          <p:pic>
            <p:nvPicPr>
              <p:cNvPr id="162" name="圖片 161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2182" b="97576" l="45746" r="100000">
                            <a14:backgroundMark x1="80769" y1="66727" x2="87995" y2="66545"/>
                            <a14:backgroundMark x1="86597" y1="72667" x2="88287" y2="78303"/>
                            <a14:backgroundMark x1="49767" y1="72364" x2="53555" y2="74788"/>
                            <a14:backgroundMark x1="93007" y1="83212" x2="94988" y2="82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97" t="61761"/>
              <a:stretch/>
            </p:blipFill>
            <p:spPr>
              <a:xfrm>
                <a:off x="4794121" y="3881411"/>
                <a:ext cx="2603759" cy="1741250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63" name="群組 162"/>
              <p:cNvGrpSpPr/>
              <p:nvPr/>
            </p:nvGrpSpPr>
            <p:grpSpPr>
              <a:xfrm>
                <a:off x="5807211" y="1191378"/>
                <a:ext cx="727551" cy="728772"/>
                <a:chOff x="5807211" y="1191378"/>
                <a:chExt cx="727551" cy="728772"/>
              </a:xfrm>
            </p:grpSpPr>
            <p:sp>
              <p:nvSpPr>
                <p:cNvPr id="165" name="橢圓 164"/>
                <p:cNvSpPr/>
                <p:nvPr/>
              </p:nvSpPr>
              <p:spPr>
                <a:xfrm>
                  <a:off x="5824319" y="1211503"/>
                  <a:ext cx="684933" cy="69406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 rot="20243789">
                  <a:off x="6249209" y="1437693"/>
                  <a:ext cx="183200" cy="80039"/>
                </a:xfrm>
                <a:prstGeom prst="rect">
                  <a:avLst/>
                </a:prstGeom>
                <a:solidFill>
                  <a:srgbClr val="FEFDF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67" name="直線接點 166"/>
                <p:cNvCxnSpPr>
                  <a:stCxn id="172" idx="0"/>
                </p:cNvCxnSpPr>
                <p:nvPr/>
              </p:nvCxnSpPr>
              <p:spPr>
                <a:xfrm flipH="1">
                  <a:off x="6251743" y="1426954"/>
                  <a:ext cx="154618" cy="96515"/>
                </a:xfrm>
                <a:prstGeom prst="line">
                  <a:avLst/>
                </a:prstGeom>
                <a:ln w="38100" cap="rnd">
                  <a:solidFill>
                    <a:srgbClr val="55768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接點 167"/>
                <p:cNvCxnSpPr/>
                <p:nvPr/>
              </p:nvCxnSpPr>
              <p:spPr>
                <a:xfrm flipH="1" flipV="1">
                  <a:off x="5993130" y="1533571"/>
                  <a:ext cx="87631" cy="14288"/>
                </a:xfrm>
                <a:prstGeom prst="line">
                  <a:avLst/>
                </a:prstGeom>
                <a:ln w="38100" cap="rnd">
                  <a:solidFill>
                    <a:srgbClr val="3D63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橢圓 168"/>
                <p:cNvSpPr/>
                <p:nvPr/>
              </p:nvSpPr>
              <p:spPr>
                <a:xfrm>
                  <a:off x="5807211" y="1200150"/>
                  <a:ext cx="720000" cy="720000"/>
                </a:xfrm>
                <a:prstGeom prst="ellipse">
                  <a:avLst/>
                </a:prstGeom>
                <a:noFill/>
                <a:ln w="76200">
                  <a:solidFill>
                    <a:srgbClr val="5879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0" name="橢圓 169"/>
                <p:cNvSpPr/>
                <p:nvPr/>
              </p:nvSpPr>
              <p:spPr>
                <a:xfrm>
                  <a:off x="6091722" y="1483666"/>
                  <a:ext cx="152951" cy="153858"/>
                </a:xfrm>
                <a:prstGeom prst="ellipse">
                  <a:avLst/>
                </a:prstGeom>
                <a:noFill/>
                <a:ln w="28575">
                  <a:solidFill>
                    <a:srgbClr val="55768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1" name="文字方塊 170"/>
                <p:cNvSpPr txBox="1"/>
                <p:nvPr/>
              </p:nvSpPr>
              <p:spPr>
                <a:xfrm>
                  <a:off x="6004410" y="1191378"/>
                  <a:ext cx="32893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100" dirty="0"/>
                    <a:t>12</a:t>
                  </a:r>
                  <a:endParaRPr lang="zh-TW" altLang="en-US" sz="1100" dirty="0"/>
                </a:p>
              </p:txBody>
            </p:sp>
            <p:sp>
              <p:nvSpPr>
                <p:cNvPr id="172" name="文字方塊 171"/>
                <p:cNvSpPr txBox="1"/>
                <p:nvPr/>
              </p:nvSpPr>
              <p:spPr>
                <a:xfrm>
                  <a:off x="6277960" y="1426954"/>
                  <a:ext cx="2568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100" dirty="0"/>
                    <a:t>3</a:t>
                  </a:r>
                  <a:endParaRPr lang="zh-TW" altLang="en-US" sz="1100" dirty="0"/>
                </a:p>
              </p:txBody>
            </p:sp>
            <p:sp>
              <p:nvSpPr>
                <p:cNvPr id="173" name="文字方塊 172"/>
                <p:cNvSpPr txBox="1"/>
                <p:nvPr/>
              </p:nvSpPr>
              <p:spPr>
                <a:xfrm>
                  <a:off x="6037891" y="1653561"/>
                  <a:ext cx="2568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100" dirty="0"/>
                    <a:t>6</a:t>
                  </a:r>
                  <a:endParaRPr lang="zh-TW" altLang="en-US" sz="1100" dirty="0"/>
                </a:p>
              </p:txBody>
            </p:sp>
            <p:sp>
              <p:nvSpPr>
                <p:cNvPr id="174" name="文字方塊 173"/>
                <p:cNvSpPr txBox="1"/>
                <p:nvPr/>
              </p:nvSpPr>
              <p:spPr>
                <a:xfrm>
                  <a:off x="5809762" y="1426954"/>
                  <a:ext cx="2568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100" dirty="0"/>
                    <a:t>9</a:t>
                  </a:r>
                  <a:endParaRPr lang="zh-TW" altLang="en-US" sz="1100" dirty="0"/>
                </a:p>
              </p:txBody>
            </p:sp>
            <p:sp>
              <p:nvSpPr>
                <p:cNvPr id="175" name="橢圓 174"/>
                <p:cNvSpPr/>
                <p:nvPr/>
              </p:nvSpPr>
              <p:spPr>
                <a:xfrm>
                  <a:off x="6140075" y="1533147"/>
                  <a:ext cx="56096" cy="5684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76" name="直線接點 175"/>
                <p:cNvCxnSpPr/>
                <p:nvPr/>
              </p:nvCxnSpPr>
              <p:spPr>
                <a:xfrm flipH="1">
                  <a:off x="5969907" y="1556631"/>
                  <a:ext cx="205043" cy="212516"/>
                </a:xfrm>
                <a:prstGeom prst="line">
                  <a:avLst/>
                </a:prstGeom>
                <a:ln w="19050" cap="rnd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4" name="圖片 16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047" t="36118"/>
              <a:stretch/>
            </p:blipFill>
            <p:spPr>
              <a:xfrm>
                <a:off x="6057900" y="5410199"/>
                <a:ext cx="394086" cy="241957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77" name="群組 176"/>
            <p:cNvGrpSpPr/>
            <p:nvPr/>
          </p:nvGrpSpPr>
          <p:grpSpPr>
            <a:xfrm>
              <a:off x="3991370" y="960119"/>
              <a:ext cx="1200775" cy="1605282"/>
              <a:chOff x="3991370" y="960119"/>
              <a:chExt cx="1200775" cy="1605282"/>
            </a:xfrm>
          </p:grpSpPr>
          <p:sp>
            <p:nvSpPr>
              <p:cNvPr id="178" name="矩形 177"/>
              <p:cNvSpPr/>
              <p:nvPr/>
            </p:nvSpPr>
            <p:spPr>
              <a:xfrm>
                <a:off x="3992880" y="960120"/>
                <a:ext cx="584200" cy="80902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4607945" y="960119"/>
                <a:ext cx="584200" cy="80902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3991370" y="1803401"/>
                <a:ext cx="584200" cy="762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4606436" y="1803401"/>
                <a:ext cx="584200" cy="762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2" name="群組 181"/>
            <p:cNvGrpSpPr/>
            <p:nvPr/>
          </p:nvGrpSpPr>
          <p:grpSpPr>
            <a:xfrm>
              <a:off x="7167755" y="1055272"/>
              <a:ext cx="1200775" cy="1605282"/>
              <a:chOff x="3991370" y="960119"/>
              <a:chExt cx="1200775" cy="1605282"/>
            </a:xfrm>
          </p:grpSpPr>
          <p:sp>
            <p:nvSpPr>
              <p:cNvPr id="183" name="矩形 182"/>
              <p:cNvSpPr/>
              <p:nvPr/>
            </p:nvSpPr>
            <p:spPr>
              <a:xfrm>
                <a:off x="3992880" y="960120"/>
                <a:ext cx="584200" cy="80902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4" name="矩形 183"/>
              <p:cNvSpPr/>
              <p:nvPr/>
            </p:nvSpPr>
            <p:spPr>
              <a:xfrm>
                <a:off x="4607945" y="960119"/>
                <a:ext cx="584200" cy="809027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3991370" y="1803401"/>
                <a:ext cx="584200" cy="762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4606436" y="1803401"/>
                <a:ext cx="584200" cy="7620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87" name="圖片 18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076" y="1122846"/>
              <a:ext cx="483571" cy="483571"/>
            </a:xfrm>
            <a:prstGeom prst="rect">
              <a:avLst/>
            </a:prstGeom>
          </p:spPr>
        </p:pic>
        <p:pic>
          <p:nvPicPr>
            <p:cNvPr id="188" name="圖片 18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684" y="1094555"/>
              <a:ext cx="233895" cy="233895"/>
            </a:xfrm>
            <a:prstGeom prst="rect">
              <a:avLst/>
            </a:prstGeom>
          </p:spPr>
        </p:pic>
        <p:pic>
          <p:nvPicPr>
            <p:cNvPr id="189" name="圖片 18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880" y="2162606"/>
              <a:ext cx="163581" cy="163581"/>
            </a:xfrm>
            <a:prstGeom prst="rect">
              <a:avLst/>
            </a:prstGeom>
          </p:spPr>
        </p:pic>
        <p:pic>
          <p:nvPicPr>
            <p:cNvPr id="190" name="圖片 18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201" y="1508200"/>
              <a:ext cx="163581" cy="163581"/>
            </a:xfrm>
            <a:prstGeom prst="rect">
              <a:avLst/>
            </a:prstGeom>
          </p:spPr>
        </p:pic>
        <p:pic>
          <p:nvPicPr>
            <p:cNvPr id="191" name="圖片 19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449" y="2181819"/>
              <a:ext cx="112807" cy="112807"/>
            </a:xfrm>
            <a:prstGeom prst="rect">
              <a:avLst/>
            </a:prstGeom>
          </p:spPr>
        </p:pic>
        <p:pic>
          <p:nvPicPr>
            <p:cNvPr id="192" name="圖片 19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906" y="1876147"/>
              <a:ext cx="169208" cy="169208"/>
            </a:xfrm>
            <a:prstGeom prst="rect">
              <a:avLst/>
            </a:prstGeom>
          </p:spPr>
        </p:pic>
        <p:pic>
          <p:nvPicPr>
            <p:cNvPr id="193" name="圖片 19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199" y="1091415"/>
              <a:ext cx="181121" cy="181121"/>
            </a:xfrm>
            <a:prstGeom prst="rect">
              <a:avLst/>
            </a:prstGeom>
          </p:spPr>
        </p:pic>
        <p:pic>
          <p:nvPicPr>
            <p:cNvPr id="194" name="圖片 19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808" y="2044555"/>
              <a:ext cx="147034" cy="147034"/>
            </a:xfrm>
            <a:prstGeom prst="rect">
              <a:avLst/>
            </a:prstGeom>
          </p:spPr>
        </p:pic>
        <p:pic>
          <p:nvPicPr>
            <p:cNvPr id="195" name="圖片 19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227" y="1928143"/>
              <a:ext cx="142263" cy="142263"/>
            </a:xfrm>
            <a:prstGeom prst="rect">
              <a:avLst/>
            </a:prstGeom>
          </p:spPr>
        </p:pic>
        <p:pic>
          <p:nvPicPr>
            <p:cNvPr id="196" name="圖片 19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599" y="1243815"/>
              <a:ext cx="125751" cy="125751"/>
            </a:xfrm>
            <a:prstGeom prst="rect">
              <a:avLst/>
            </a:prstGeom>
          </p:spPr>
        </p:pic>
        <p:pic>
          <p:nvPicPr>
            <p:cNvPr id="197" name="圖片 19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5739" y="1655295"/>
              <a:ext cx="87451" cy="87451"/>
            </a:xfrm>
            <a:prstGeom prst="rect">
              <a:avLst/>
            </a:prstGeom>
          </p:spPr>
        </p:pic>
        <p:pic>
          <p:nvPicPr>
            <p:cNvPr id="198" name="圖片 19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559" y="1708635"/>
              <a:ext cx="87451" cy="87451"/>
            </a:xfrm>
            <a:prstGeom prst="rect">
              <a:avLst/>
            </a:prstGeom>
          </p:spPr>
        </p:pic>
        <p:pic>
          <p:nvPicPr>
            <p:cNvPr id="199" name="圖片 19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139" y="1982955"/>
              <a:ext cx="87451" cy="87451"/>
            </a:xfrm>
            <a:prstGeom prst="rect">
              <a:avLst/>
            </a:prstGeom>
          </p:spPr>
        </p:pic>
        <p:pic>
          <p:nvPicPr>
            <p:cNvPr id="200" name="圖片 19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839" y="2424915"/>
              <a:ext cx="87451" cy="87451"/>
            </a:xfrm>
            <a:prstGeom prst="rect">
              <a:avLst/>
            </a:prstGeom>
          </p:spPr>
        </p:pic>
        <p:pic>
          <p:nvPicPr>
            <p:cNvPr id="201" name="圖片 20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909" y="1069239"/>
              <a:ext cx="142263" cy="142263"/>
            </a:xfrm>
            <a:prstGeom prst="rect">
              <a:avLst/>
            </a:prstGeom>
          </p:spPr>
        </p:pic>
        <p:pic>
          <p:nvPicPr>
            <p:cNvPr id="202" name="圖片 20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235" y="1280181"/>
              <a:ext cx="97640" cy="97640"/>
            </a:xfrm>
            <a:prstGeom prst="rect">
              <a:avLst/>
            </a:prstGeom>
          </p:spPr>
        </p:pic>
        <p:pic>
          <p:nvPicPr>
            <p:cNvPr id="203" name="圖片 20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216" y="2278081"/>
              <a:ext cx="75434" cy="75434"/>
            </a:xfrm>
            <a:prstGeom prst="rect">
              <a:avLst/>
            </a:prstGeom>
          </p:spPr>
        </p:pic>
        <p:pic>
          <p:nvPicPr>
            <p:cNvPr id="204" name="圖片 20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63" y="2212079"/>
              <a:ext cx="86927" cy="86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47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特色三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自主規劃學習</a:t>
              </a:r>
              <a:endParaRPr lang="zh-CN" altLang="en-US" sz="32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19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多樣性輔助學習工具 ☞ 增進學習效率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A448EE-7722-49F1-9556-9FFBE8AEACAE}"/>
              </a:ext>
            </a:extLst>
          </p:cNvPr>
          <p:cNvSpPr/>
          <p:nvPr/>
        </p:nvSpPr>
        <p:spPr>
          <a:xfrm>
            <a:off x="4244662" y="3136613"/>
            <a:ext cx="79473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學習者可在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程式練習區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精熟編程技巧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BBB2280-7814-40BD-9F5F-1E886613DD35}"/>
              </a:ext>
            </a:extLst>
          </p:cNvPr>
          <p:cNvGrpSpPr/>
          <p:nvPr/>
        </p:nvGrpSpPr>
        <p:grpSpPr>
          <a:xfrm>
            <a:off x="649811" y="1961929"/>
            <a:ext cx="2938531" cy="2938531"/>
            <a:chOff x="6417052" y="835932"/>
            <a:chExt cx="4876190" cy="487619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2B6DF0C-A195-43EC-A1DA-511073A18FAC}"/>
                </a:ext>
              </a:extLst>
            </p:cNvPr>
            <p:cNvSpPr/>
            <p:nvPr/>
          </p:nvSpPr>
          <p:spPr>
            <a:xfrm>
              <a:off x="6624320" y="1473200"/>
              <a:ext cx="4511040" cy="29667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C8B5F14-DB1D-4CF7-A244-2D2E99A85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7052" y="835932"/>
              <a:ext cx="4876190" cy="4876190"/>
            </a:xfrm>
            <a:prstGeom prst="rect">
              <a:avLst/>
            </a:prstGeom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68E4DE45-4D39-4568-9AC3-6C4FED3399A2}"/>
                </a:ext>
              </a:extLst>
            </p:cNvPr>
            <p:cNvGrpSpPr/>
            <p:nvPr/>
          </p:nvGrpSpPr>
          <p:grpSpPr>
            <a:xfrm>
              <a:off x="7103495" y="1818383"/>
              <a:ext cx="2976990" cy="2276354"/>
              <a:chOff x="4207895" y="1469984"/>
              <a:chExt cx="2976990" cy="2276354"/>
            </a:xfrm>
          </p:grpSpPr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5C4DBD70-2E6A-4E45-8D47-028CC234A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98" y="1469984"/>
                <a:ext cx="2976987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9E0E845A-B5B7-435F-8D25-CF28C49EF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98" y="1703406"/>
                <a:ext cx="2976987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353C02B-0E56-4230-B415-136F3A1F0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98" y="1925254"/>
                <a:ext cx="2976987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5330561A-95AA-4251-8B5A-2C9009214C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98" y="2351588"/>
                <a:ext cx="198761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59A8F534-D92E-4CFC-8F98-D7CA817FB8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97" y="2585012"/>
                <a:ext cx="1987617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F178D3E6-3697-4515-BCEB-ACC7446B62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98" y="2806861"/>
                <a:ext cx="198761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79C1BB6B-39A3-48DC-B0DA-F289DEF19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96" y="3291067"/>
                <a:ext cx="2227627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6A330CD6-76A6-4C29-B56B-77A25E41A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95" y="3524490"/>
                <a:ext cx="2227628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E35F3E4C-EBAD-4BF4-8CEB-AB132E5B7C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896" y="3746338"/>
                <a:ext cx="2227627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273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09B8E60-7E04-41FC-9E91-8A0D0C5A4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9" r="6035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8FEF153-7E3E-4CE3-80F7-86C8E5E46355}"/>
              </a:ext>
            </a:extLst>
          </p:cNvPr>
          <p:cNvGrpSpPr/>
          <p:nvPr/>
        </p:nvGrpSpPr>
        <p:grpSpPr>
          <a:xfrm>
            <a:off x="7122875" y="435020"/>
            <a:ext cx="5544407" cy="847292"/>
            <a:chOff x="551593" y="497013"/>
            <a:chExt cx="5544407" cy="84729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2DD7D8E-018C-4915-AD8C-EB42360FBE96}"/>
                </a:ext>
              </a:extLst>
            </p:cNvPr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8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目錄 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99" name="0 _4">
              <a:extLst>
                <a:ext uri="{FF2B5EF4-FFF2-40B4-BE49-F238E27FC236}">
                  <a16:creationId xmlns:a16="http://schemas.microsoft.com/office/drawing/2014/main" id="{EF81DDC9-A1B8-49A6-970E-B321AA3AD5F6}"/>
                </a:ext>
              </a:extLst>
            </p:cNvPr>
            <p:cNvCxnSpPr/>
            <p:nvPr/>
          </p:nvCxnSpPr>
          <p:spPr>
            <a:xfrm>
              <a:off x="707839" y="1344305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83A7EB6-51FF-471D-9428-AD79575DFF9A}"/>
              </a:ext>
            </a:extLst>
          </p:cNvPr>
          <p:cNvGrpSpPr/>
          <p:nvPr/>
        </p:nvGrpSpPr>
        <p:grpSpPr>
          <a:xfrm>
            <a:off x="1484465" y="1795725"/>
            <a:ext cx="3894149" cy="914400"/>
            <a:chOff x="568560" y="3186685"/>
            <a:chExt cx="3894149" cy="9144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A1AE984-61FA-4B1A-AB43-459E4ED12C70}"/>
                </a:ext>
              </a:extLst>
            </p:cNvPr>
            <p:cNvSpPr/>
            <p:nvPr/>
          </p:nvSpPr>
          <p:spPr>
            <a:xfrm rot="18900000">
              <a:off x="654766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423CFAC-BE4E-4B41-8143-A6672E6485CB}"/>
                </a:ext>
              </a:extLst>
            </p:cNvPr>
            <p:cNvGrpSpPr/>
            <p:nvPr/>
          </p:nvGrpSpPr>
          <p:grpSpPr>
            <a:xfrm>
              <a:off x="568560" y="3186685"/>
              <a:ext cx="3894149" cy="914400"/>
              <a:chOff x="568560" y="3186685"/>
              <a:chExt cx="3894149" cy="914400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812A3E6-25ED-4580-B8C4-C165B748E2A2}"/>
                  </a:ext>
                </a:extLst>
              </p:cNvPr>
              <p:cNvSpPr txBox="1"/>
              <p:nvPr/>
            </p:nvSpPr>
            <p:spPr>
              <a:xfrm>
                <a:off x="1673788" y="3388030"/>
                <a:ext cx="278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b="1" dirty="0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ource Han Serif SC" panose="02020400000000000000" pitchFamily="18" charset="-122"/>
                  </a:rPr>
                  <a:t>動機與目的</a:t>
                </a:r>
                <a:endParaRPr lang="zh-CN" altLang="en-US" sz="24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78" name="原创设计师QQ69613753    _10">
                <a:extLst>
                  <a:ext uri="{FF2B5EF4-FFF2-40B4-BE49-F238E27FC236}">
                    <a16:creationId xmlns:a16="http://schemas.microsoft.com/office/drawing/2014/main" id="{2A51FDC5-C433-4E6B-BBF5-EF8EC4CFED7D}"/>
                  </a:ext>
                </a:extLst>
              </p:cNvPr>
              <p:cNvSpPr/>
              <p:nvPr/>
            </p:nvSpPr>
            <p:spPr>
              <a:xfrm>
                <a:off x="568560" y="3186685"/>
                <a:ext cx="914400" cy="9144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  <a:sym typeface="Source Han Serif SC" panose="02020400000000000000" pitchFamily="18" charset="-122"/>
                  </a:rPr>
                  <a:t>1</a:t>
                </a:r>
                <a:endPara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69A331-EBC2-4165-975F-34F29B470ABB}"/>
              </a:ext>
            </a:extLst>
          </p:cNvPr>
          <p:cNvGrpSpPr/>
          <p:nvPr/>
        </p:nvGrpSpPr>
        <p:grpSpPr>
          <a:xfrm>
            <a:off x="6354405" y="4050529"/>
            <a:ext cx="3942099" cy="914400"/>
            <a:chOff x="233397" y="4890514"/>
            <a:chExt cx="3942099" cy="914400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1787185-81F1-409B-8488-11E2B30D36D3}"/>
                </a:ext>
              </a:extLst>
            </p:cNvPr>
            <p:cNvSpPr txBox="1"/>
            <p:nvPr/>
          </p:nvSpPr>
          <p:spPr>
            <a:xfrm>
              <a:off x="1386575" y="5100454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實作成果展示</a:t>
              </a:r>
              <a:endParaRPr lang="zh-CN" altLang="en-US" sz="24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3" name="原创设计师QQ69613753    _12">
              <a:extLst>
                <a:ext uri="{FF2B5EF4-FFF2-40B4-BE49-F238E27FC236}">
                  <a16:creationId xmlns:a16="http://schemas.microsoft.com/office/drawing/2014/main" id="{7E37B798-7F89-4C05-BDD5-C677A6D92884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3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E44E8DC-1B5F-4BE2-B278-DA163B5AD0C2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454FD62-13B0-4F5E-980E-73DCF56BC2D8}"/>
              </a:ext>
            </a:extLst>
          </p:cNvPr>
          <p:cNvGrpSpPr/>
          <p:nvPr/>
        </p:nvGrpSpPr>
        <p:grpSpPr>
          <a:xfrm>
            <a:off x="1431071" y="2938366"/>
            <a:ext cx="3947542" cy="914400"/>
            <a:chOff x="6887633" y="3186685"/>
            <a:chExt cx="3947542" cy="914400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A23347A-99A2-46AC-A651-153CACA0D4FD}"/>
                </a:ext>
              </a:extLst>
            </p:cNvPr>
            <p:cNvSpPr txBox="1"/>
            <p:nvPr/>
          </p:nvSpPr>
          <p:spPr>
            <a:xfrm>
              <a:off x="8046254" y="3406722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TW" altLang="en-US" sz="24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平臺六大特色</a:t>
              </a:r>
              <a:endParaRPr lang="zh-CN" altLang="en-US" sz="24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9" name="原创设计师QQ69613753    _11">
              <a:extLst>
                <a:ext uri="{FF2B5EF4-FFF2-40B4-BE49-F238E27FC236}">
                  <a16:creationId xmlns:a16="http://schemas.microsoft.com/office/drawing/2014/main" id="{1EECF592-AFBD-40F1-8FE0-F2F5ADB50A92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2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D3FE7C5-C547-470E-A93B-E8E78EE79FFC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5E714D8-0B64-4598-BE3C-FF29A3C2015C}"/>
              </a:ext>
            </a:extLst>
          </p:cNvPr>
          <p:cNvGrpSpPr/>
          <p:nvPr/>
        </p:nvGrpSpPr>
        <p:grpSpPr>
          <a:xfrm>
            <a:off x="6324986" y="5210124"/>
            <a:ext cx="4000937" cy="914400"/>
            <a:chOff x="6887633" y="4890514"/>
            <a:chExt cx="4000937" cy="914400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4C9F625-2362-423E-860B-E8B10BC46A35}"/>
                </a:ext>
              </a:extLst>
            </p:cNvPr>
            <p:cNvSpPr txBox="1"/>
            <p:nvPr/>
          </p:nvSpPr>
          <p:spPr>
            <a:xfrm>
              <a:off x="8099649" y="5119912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結論與未來展望</a:t>
              </a:r>
              <a:endParaRPr lang="zh-CN" altLang="en-US" sz="24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95" name="原创设计师QQ69613753    _13">
              <a:extLst>
                <a:ext uri="{FF2B5EF4-FFF2-40B4-BE49-F238E27FC236}">
                  <a16:creationId xmlns:a16="http://schemas.microsoft.com/office/drawing/2014/main" id="{DAB9D30B-C9C2-4F14-84AB-C2E250067478}"/>
                </a:ext>
              </a:extLst>
            </p:cNvPr>
            <p:cNvSpPr/>
            <p:nvPr/>
          </p:nvSpPr>
          <p:spPr>
            <a:xfrm>
              <a:off x="6887633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4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783E229-6CB6-45E9-BCB9-CAF430E94284}"/>
                </a:ext>
              </a:extLst>
            </p:cNvPr>
            <p:cNvSpPr/>
            <p:nvPr/>
          </p:nvSpPr>
          <p:spPr>
            <a:xfrm rot="18900000">
              <a:off x="6967778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特色三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自主規劃學習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20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781" r="98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96" y="2203936"/>
            <a:ext cx="2969750" cy="29697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44662" y="2726680"/>
            <a:ext cx="7805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學習者可針對教學影片或教材製作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</a:p>
        </p:txBody>
      </p:sp>
      <p:sp>
        <p:nvSpPr>
          <p:cNvPr id="10" name="矩形 9"/>
          <p:cNvSpPr/>
          <p:nvPr/>
        </p:nvSpPr>
        <p:spPr>
          <a:xfrm>
            <a:off x="4244662" y="3765037"/>
            <a:ext cx="77787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自動記錄學習者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觀看影片行為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：播放、暫停、快轉、倒退、筆記、開始、結束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29" y="2604755"/>
            <a:ext cx="1084056" cy="108405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多樣性輔助學習工具 ☞ 增進學習效率</a:t>
            </a:r>
          </a:p>
        </p:txBody>
      </p:sp>
    </p:spTree>
    <p:extLst>
      <p:ext uri="{BB962C8B-B14F-4D97-AF65-F5344CB8AC3E}">
        <p14:creationId xmlns:p14="http://schemas.microsoft.com/office/powerpoint/2010/main" val="7884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特色三</a:t>
              </a:r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自主規劃學習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21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多樣性輔助學習工具 ☞ 增進學習效率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95" y="3681337"/>
            <a:ext cx="2439820" cy="2439820"/>
          </a:xfrm>
          <a:prstGeom prst="rect">
            <a:avLst/>
          </a:prstGeom>
        </p:spPr>
      </p:pic>
      <p:grpSp>
        <p:nvGrpSpPr>
          <p:cNvPr id="15" name="群組 12"/>
          <p:cNvGrpSpPr/>
          <p:nvPr/>
        </p:nvGrpSpPr>
        <p:grpSpPr>
          <a:xfrm>
            <a:off x="1490120" y="2362632"/>
            <a:ext cx="2837436" cy="1487514"/>
            <a:chOff x="3135798" y="1298207"/>
            <a:chExt cx="2509610" cy="1487514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798" y="1298207"/>
              <a:ext cx="2509610" cy="14875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文字方塊 16"/>
            <p:cNvSpPr txBox="1"/>
            <p:nvPr/>
          </p:nvSpPr>
          <p:spPr>
            <a:xfrm>
              <a:off x="3274162" y="1659404"/>
              <a:ext cx="2254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Q@#%@&amp;^$@?</a:t>
              </a:r>
              <a:endParaRPr lang="zh-TW" altLang="en-US" sz="2400" dirty="0"/>
            </a:p>
          </p:txBody>
        </p:sp>
      </p:grpSp>
      <p:grpSp>
        <p:nvGrpSpPr>
          <p:cNvPr id="18" name="群組 15"/>
          <p:cNvGrpSpPr/>
          <p:nvPr/>
        </p:nvGrpSpPr>
        <p:grpSpPr>
          <a:xfrm>
            <a:off x="8250277" y="2504705"/>
            <a:ext cx="2785897" cy="1293037"/>
            <a:chOff x="6790558" y="2291827"/>
            <a:chExt cx="2402603" cy="1293037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558" y="2291827"/>
              <a:ext cx="2402603" cy="129303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文字方塊 19"/>
            <p:cNvSpPr txBox="1"/>
            <p:nvPr/>
          </p:nvSpPr>
          <p:spPr>
            <a:xfrm>
              <a:off x="6904115" y="2648520"/>
              <a:ext cx="2159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&amp;*^$#@&amp;$@...</a:t>
              </a:r>
              <a:endParaRPr lang="zh-TW" altLang="en-US" sz="2400" dirty="0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53" y="1890427"/>
            <a:ext cx="2441481" cy="2441481"/>
          </a:xfrm>
          <a:prstGeom prst="rect">
            <a:avLst/>
          </a:prstGeom>
        </p:spPr>
      </p:pic>
      <p:grpSp>
        <p:nvGrpSpPr>
          <p:cNvPr id="22" name="群組 18"/>
          <p:cNvGrpSpPr/>
          <p:nvPr/>
        </p:nvGrpSpPr>
        <p:grpSpPr>
          <a:xfrm>
            <a:off x="4857153" y="997526"/>
            <a:ext cx="2340352" cy="1060657"/>
            <a:chOff x="7958211" y="262107"/>
            <a:chExt cx="2509610" cy="1487514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58211" y="262107"/>
              <a:ext cx="2509610" cy="14875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字方塊 26"/>
            <p:cNvSpPr txBox="1"/>
            <p:nvPr/>
          </p:nvSpPr>
          <p:spPr>
            <a:xfrm>
              <a:off x="8064607" y="528734"/>
              <a:ext cx="2403214" cy="582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%*$&amp;@#&amp;*...</a:t>
              </a:r>
              <a:endParaRPr lang="zh-TW" altLang="en-US" sz="2400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BF66445-0183-4B45-A5B5-CF3E1D2C346D}"/>
              </a:ext>
            </a:extLst>
          </p:cNvPr>
          <p:cNvSpPr/>
          <p:nvPr/>
        </p:nvSpPr>
        <p:spPr>
          <a:xfrm>
            <a:off x="3554247" y="4639705"/>
            <a:ext cx="55263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學習者可藉由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討論區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獲致同儕支持與教學者意見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66" y="3681337"/>
            <a:ext cx="2435165" cy="243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7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特色四：教學資源高效歸整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22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44032" y="6057381"/>
            <a:ext cx="1150393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基於使用者經驗的設計規劃 ☞ 增進資源管理效率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28" y="4550286"/>
            <a:ext cx="1100895" cy="11008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994" y="2192953"/>
            <a:ext cx="741406" cy="7414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2620334"/>
            <a:ext cx="941421" cy="9414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73" y="1378765"/>
            <a:ext cx="814188" cy="8141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14" y="4088271"/>
            <a:ext cx="868098" cy="8680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8205"/>
            <a:ext cx="816040" cy="8160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674" y="4560468"/>
            <a:ext cx="905567" cy="9055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45" y="3057213"/>
            <a:ext cx="773632" cy="7736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00" y="4880415"/>
            <a:ext cx="1098790" cy="10987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48" y="4646124"/>
            <a:ext cx="1176934" cy="11769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5DDDD3"/>
              </a:clrFrom>
              <a:clrTo>
                <a:srgbClr val="5DDDD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552" y="2830053"/>
            <a:ext cx="1713050" cy="17130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475" y="1120426"/>
            <a:ext cx="1190831" cy="11908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697" y="3526557"/>
            <a:ext cx="1177078" cy="11770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5" y="3091044"/>
            <a:ext cx="1124214" cy="11242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8" b="40812"/>
          <a:stretch/>
        </p:blipFill>
        <p:spPr>
          <a:xfrm>
            <a:off x="10357701" y="1075230"/>
            <a:ext cx="953464" cy="2391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4"/>
          <a:stretch/>
        </p:blipFill>
        <p:spPr>
          <a:xfrm>
            <a:off x="2004239" y="2971851"/>
            <a:ext cx="901587" cy="364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77"/>
          <a:stretch/>
        </p:blipFill>
        <p:spPr>
          <a:xfrm>
            <a:off x="9863619" y="2334997"/>
            <a:ext cx="917555" cy="3112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30" y="671237"/>
            <a:ext cx="1286227" cy="12862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90" y="3789830"/>
            <a:ext cx="913805" cy="9138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66" y="834069"/>
            <a:ext cx="913805" cy="9138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397" y="3627043"/>
            <a:ext cx="1019081" cy="10190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884" y="2658176"/>
            <a:ext cx="854949" cy="8549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59" y="840229"/>
            <a:ext cx="913805" cy="9138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22" y="4963963"/>
            <a:ext cx="1076592" cy="10765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00" y="2555204"/>
            <a:ext cx="1004017" cy="10040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37" y="1328191"/>
            <a:ext cx="1190831" cy="11908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75" y="1473912"/>
            <a:ext cx="1098773" cy="10987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4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1.11022E-16 L 0.30378 -0.37639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82" y="-18819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11111E-6 L 0.25664 -0.19954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-9977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4.44444E-6 L 0.50377 -0.18194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2" y="-9097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33333E-6 L 0.23685 0.01064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53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7.40741E-7 L 0.67682 -0.28171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41" y="-14097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4.44444E-6 L 0.09623 -0.00185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93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1.48148E-6 L 0.34232 -0.4305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9" y="-2152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3.33333E-6 L 0.15391 -0.16759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-838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3.33333E-6 L -0.17278 -0.60023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30023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4.44444E-6 L -0.51797 -0.56226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98" y="-28125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2.59259E-6 L -0.06575 0.0925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4" y="463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0 L -0.23281 -0.14977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41" y="-750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1.48148E-6 L -0.18607 0.34607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17292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1.11022E-16 L -0.40026 -0.00833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3" y="-41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1.11111E-6 L 0.00963 0.26944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13472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4.44444E-6 L -0.453 0.51134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56" y="25556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07407E-6 L -0.09414 0.40278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4" y="20139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3.7037E-6 L 0.59414 0.16204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01" y="8102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4.44444E-6 L -0.04661 0.17153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8565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3.33333E-6 L 0.17956 0.00463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231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4.81481E-6 L 0.5668 -0.0125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33" y="-625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7.40741E-7 L -0.0681 0.19838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990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1.48148E-6 L 0.28073 0.15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750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2.96296E-6 L 0.53034 -0.0199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-995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4.44444E-6 L 0.20052 0.58334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29167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7 L 0.48789 0.50116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88" y="2504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3.33333E-6 L -0.4918 0.21366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96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特色五：程式自動批閱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23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6797775" y="1777258"/>
            <a:ext cx="4270840" cy="3303484"/>
            <a:chOff x="2139688" y="368802"/>
            <a:chExt cx="7912624" cy="612039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688" y="368802"/>
              <a:ext cx="7912624" cy="6120396"/>
            </a:xfrm>
            <a:prstGeom prst="rect">
              <a:avLst/>
            </a:prstGeom>
          </p:spPr>
        </p:pic>
        <p:sp>
          <p:nvSpPr>
            <p:cNvPr id="10" name="橢圓 9"/>
            <p:cNvSpPr/>
            <p:nvPr/>
          </p:nvSpPr>
          <p:spPr>
            <a:xfrm>
              <a:off x="7159557" y="2007870"/>
              <a:ext cx="632298" cy="599143"/>
            </a:xfrm>
            <a:prstGeom prst="ellipse">
              <a:avLst/>
            </a:prstGeom>
            <a:solidFill>
              <a:srgbClr val="FDE5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477" b="100000" l="0" r="43248">
                        <a14:foregroundMark x1="21543" y1="73675" x2="22830" y2="72943"/>
                        <a14:foregroundMark x1="12379" y1="43693" x2="21543" y2="59049"/>
                        <a14:foregroundMark x1="23151" y1="67093" x2="34084" y2="65996"/>
                        <a14:foregroundMark x1="27814" y1="63803" x2="35531" y2="63254"/>
                        <a14:foregroundMark x1="36334" y1="91590" x2="24116" y2="91408"/>
                        <a14:foregroundMark x1="36013" y1="65814" x2="35048" y2="69470"/>
                        <a14:foregroundMark x1="34244" y1="68739" x2="24277" y2="68921"/>
                        <a14:foregroundMark x1="36174" y1="88483" x2="24277" y2="89214"/>
                        <a14:backgroundMark x1="27974" y1="50640" x2="41479" y2="50457"/>
                        <a14:backgroundMark x1="2251" y1="41865" x2="2572" y2="48629"/>
                        <a14:backgroundMark x1="2412" y1="50457" x2="5788" y2="50640"/>
                        <a14:backgroundMark x1="41318" y1="50823" x2="43087" y2="50823"/>
                        <a14:backgroundMark x1="42444" y1="60878" x2="28296" y2="60512"/>
                        <a14:backgroundMark x1="23312" y1="60512" x2="28296" y2="60512"/>
                        <a14:backgroundMark x1="27170" y1="50457" x2="42122" y2="50823"/>
                        <a14:backgroundMark x1="2251" y1="30165" x2="2572" y2="48812"/>
                        <a14:backgroundMark x1="6109" y1="50823" x2="2090" y2="50823"/>
                        <a14:backgroundMark x1="2572" y1="50640" x2="2572" y2="47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7200" r="59580" b="-2"/>
          <a:stretch/>
        </p:blipFill>
        <p:spPr>
          <a:xfrm>
            <a:off x="2122861" y="1914734"/>
            <a:ext cx="2213451" cy="3028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群組 11"/>
          <p:cNvGrpSpPr/>
          <p:nvPr/>
        </p:nvGrpSpPr>
        <p:grpSpPr>
          <a:xfrm>
            <a:off x="4336312" y="1412982"/>
            <a:ext cx="3667760" cy="3667760"/>
            <a:chOff x="4262120" y="1402847"/>
            <a:chExt cx="3667760" cy="3667760"/>
          </a:xfrm>
        </p:grpSpPr>
        <p:sp>
          <p:nvSpPr>
            <p:cNvPr id="13" name="橢圓 12"/>
            <p:cNvSpPr/>
            <p:nvPr/>
          </p:nvSpPr>
          <p:spPr>
            <a:xfrm>
              <a:off x="4262120" y="1402847"/>
              <a:ext cx="3667760" cy="366776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6014720" y="3155447"/>
              <a:ext cx="162560" cy="1625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870618" y="1402847"/>
              <a:ext cx="450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937141" y="470127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561669" y="30520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312613" y="305206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766989" y="161248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330440" y="2229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271929" y="387666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766987" y="448868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5228701" y="448317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521964" y="387666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160951" y="1612487"/>
              <a:ext cx="450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4513949" y="2227454"/>
              <a:ext cx="450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244117" y="3212572"/>
            <a:ext cx="1852150" cy="68580"/>
            <a:chOff x="7825741" y="1501140"/>
            <a:chExt cx="1852150" cy="68580"/>
          </a:xfrm>
        </p:grpSpPr>
        <p:sp>
          <p:nvSpPr>
            <p:cNvPr id="31" name="向右箭號 30"/>
            <p:cNvSpPr/>
            <p:nvPr/>
          </p:nvSpPr>
          <p:spPr>
            <a:xfrm flipV="1">
              <a:off x="7825741" y="1501140"/>
              <a:ext cx="906780" cy="68580"/>
            </a:xfrm>
            <a:prstGeom prst="rightArrow">
              <a:avLst>
                <a:gd name="adj1" fmla="val 50000"/>
                <a:gd name="adj2" fmla="val 20267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向右箭號 31"/>
            <p:cNvSpPr/>
            <p:nvPr/>
          </p:nvSpPr>
          <p:spPr>
            <a:xfrm flipV="1">
              <a:off x="8771111" y="1501140"/>
              <a:ext cx="906780" cy="68580"/>
            </a:xfrm>
            <a:prstGeom prst="rightArrow">
              <a:avLst>
                <a:gd name="adj1" fmla="val 50000"/>
                <a:gd name="adj2" fmla="val 202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6146379" y="1763320"/>
            <a:ext cx="47627" cy="2967085"/>
            <a:chOff x="8614597" y="61611"/>
            <a:chExt cx="47627" cy="2967085"/>
          </a:xfrm>
        </p:grpSpPr>
        <p:sp>
          <p:nvSpPr>
            <p:cNvPr id="34" name="向右箭號 33"/>
            <p:cNvSpPr/>
            <p:nvPr/>
          </p:nvSpPr>
          <p:spPr>
            <a:xfrm rot="16200000" flipV="1">
              <a:off x="7898449" y="777759"/>
              <a:ext cx="1478016" cy="45719"/>
            </a:xfrm>
            <a:prstGeom prst="rightArrow">
              <a:avLst>
                <a:gd name="adj1" fmla="val 50000"/>
                <a:gd name="adj2" fmla="val 2026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向右箭號 34"/>
            <p:cNvSpPr/>
            <p:nvPr/>
          </p:nvSpPr>
          <p:spPr>
            <a:xfrm rot="5400000">
              <a:off x="7900357" y="2266828"/>
              <a:ext cx="1478016" cy="45719"/>
            </a:xfrm>
            <a:prstGeom prst="rightArrow">
              <a:avLst>
                <a:gd name="adj1" fmla="val 50000"/>
                <a:gd name="adj2" fmla="val 20267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傳統以人工作業方式批閱程式測驗內容 ☞ 耗用大量時間</a:t>
            </a:r>
          </a:p>
        </p:txBody>
      </p:sp>
    </p:spTree>
    <p:extLst>
      <p:ext uri="{BB962C8B-B14F-4D97-AF65-F5344CB8AC3E}">
        <p14:creationId xmlns:p14="http://schemas.microsoft.com/office/powerpoint/2010/main" val="393698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8" presetClass="emph" presetSubtype="0" repeatCount="1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特色五：程式自動批閱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24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023040" y="2432320"/>
            <a:ext cx="67719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只要啟用 </a:t>
            </a:r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-Coding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自動批閱服務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，即可秒速完成！</a:t>
            </a:r>
          </a:p>
        </p:txBody>
      </p:sp>
      <p:pic>
        <p:nvPicPr>
          <p:cNvPr id="38" name="圖片 37" descr="File:Emoji u1f389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86781"/>
            <a:ext cx="2153920" cy="215392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961" b="89844" l="5469" r="951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71" y="1368288"/>
            <a:ext cx="4121418" cy="4121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91000"/>
              </a:srgbClr>
            </a:outerShdw>
          </a:effectLst>
        </p:spPr>
      </p:pic>
      <p:sp>
        <p:nvSpPr>
          <p:cNvPr id="40" name="矩形 39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程式自動批閱服務 ☞ 大幅降低教學者時間成本</a:t>
            </a:r>
          </a:p>
        </p:txBody>
      </p:sp>
    </p:spTree>
    <p:extLst>
      <p:ext uri="{BB962C8B-B14F-4D97-AF65-F5344CB8AC3E}">
        <p14:creationId xmlns:p14="http://schemas.microsoft.com/office/powerpoint/2010/main" val="40507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特色六：學習成效分析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25</a:t>
            </a:fld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142708" y="2644170"/>
            <a:ext cx="75592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學習者的測驗情況與答題內容可藉由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圖形化工具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呈現，教學者能以直覺方式統整分析。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086" b="84570" l="24805" r="798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63" t="11676" r="18110" b="14902"/>
          <a:stretch/>
        </p:blipFill>
        <p:spPr>
          <a:xfrm>
            <a:off x="828137" y="1730885"/>
            <a:ext cx="2758152" cy="3396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91000"/>
              </a:srgbClr>
            </a:outerShdw>
          </a:effectLst>
        </p:spPr>
      </p:pic>
      <p:sp>
        <p:nvSpPr>
          <p:cNvPr id="39" name="矩形 38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多視角學習成效觀察模組 ☞ 精準掌握學習者學習現況</a:t>
            </a:r>
          </a:p>
        </p:txBody>
      </p:sp>
    </p:spTree>
    <p:extLst>
      <p:ext uri="{BB962C8B-B14F-4D97-AF65-F5344CB8AC3E}">
        <p14:creationId xmlns:p14="http://schemas.microsoft.com/office/powerpoint/2010/main" val="1144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特色六：學習成效分析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142708" y="2644170"/>
            <a:ext cx="75592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學習者的教學影片瀏覽行為在經過彙整分析後，有助於教學者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識別學習行為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調整教學內容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4" y="1809612"/>
            <a:ext cx="3238777" cy="3238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91000"/>
              </a:srgbClr>
            </a:outerShdw>
          </a:effectLst>
        </p:spPr>
      </p:pic>
      <p:sp>
        <p:nvSpPr>
          <p:cNvPr id="39" name="矩形 38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多視角學習成效觀察模組 ☞ 精準掌握學習者學習現況</a:t>
            </a:r>
          </a:p>
        </p:txBody>
      </p:sp>
      <p:sp>
        <p:nvSpPr>
          <p:cNvPr id="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26</a:t>
            </a:fld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338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特色六：學習成效分析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6229879" y="2053732"/>
            <a:ext cx="56128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運用資料探勘技術發展 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Source Han Serif SC" panose="02020400000000000000" pitchFamily="18" charset="-122"/>
              </a:rPr>
              <a:t>RFM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分群模型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，協助教學者識別每一位學習者的學習樣式，並在必要時採行適當的關懷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補救教學措施。</a:t>
            </a:r>
            <a:endParaRPr lang="zh-CN" altLang="zh-CN" sz="3200" dirty="0"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357567" y="6057381"/>
            <a:ext cx="9476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多視角學習成效觀察模組 ☞ 精準掌握學習者學習現況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629163" y="1614163"/>
            <a:ext cx="5314696" cy="3629675"/>
            <a:chOff x="629163" y="1614163"/>
            <a:chExt cx="5314696" cy="3629675"/>
          </a:xfrm>
        </p:grpSpPr>
        <p:grpSp>
          <p:nvGrpSpPr>
            <p:cNvPr id="7" name="群組 6"/>
            <p:cNvGrpSpPr/>
            <p:nvPr/>
          </p:nvGrpSpPr>
          <p:grpSpPr>
            <a:xfrm>
              <a:off x="629163" y="1614163"/>
              <a:ext cx="5314696" cy="3629675"/>
              <a:chOff x="3012440" y="1350757"/>
              <a:chExt cx="5314696" cy="3629675"/>
            </a:xfrm>
            <a:solidFill>
              <a:schemeClr val="bg1">
                <a:lumMod val="95000"/>
              </a:schemeClr>
            </a:solidFill>
          </p:grpSpPr>
          <p:sp>
            <p:nvSpPr>
              <p:cNvPr id="30" name="手繪多邊形 29"/>
              <p:cNvSpPr/>
              <p:nvPr/>
            </p:nvSpPr>
            <p:spPr>
              <a:xfrm>
                <a:off x="3017520" y="1359408"/>
                <a:ext cx="5309616" cy="3621024"/>
              </a:xfrm>
              <a:custGeom>
                <a:avLst/>
                <a:gdLst>
                  <a:gd name="connsiteX0" fmla="*/ 48768 w 5309616"/>
                  <a:gd name="connsiteY0" fmla="*/ 2426208 h 3621024"/>
                  <a:gd name="connsiteX1" fmla="*/ 1749552 w 5309616"/>
                  <a:gd name="connsiteY1" fmla="*/ 3621024 h 3621024"/>
                  <a:gd name="connsiteX2" fmla="*/ 5218176 w 5309616"/>
                  <a:gd name="connsiteY2" fmla="*/ 3115056 h 3621024"/>
                  <a:gd name="connsiteX3" fmla="*/ 5309616 w 5309616"/>
                  <a:gd name="connsiteY3" fmla="*/ 609600 h 3621024"/>
                  <a:gd name="connsiteX4" fmla="*/ 3072384 w 5309616"/>
                  <a:gd name="connsiteY4" fmla="*/ 0 h 3621024"/>
                  <a:gd name="connsiteX5" fmla="*/ 0 w 5309616"/>
                  <a:gd name="connsiteY5" fmla="*/ 219456 h 3621024"/>
                  <a:gd name="connsiteX6" fmla="*/ 48768 w 5309616"/>
                  <a:gd name="connsiteY6" fmla="*/ 2426208 h 3621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09616" h="3621024">
                    <a:moveTo>
                      <a:pt x="48768" y="2426208"/>
                    </a:moveTo>
                    <a:lnTo>
                      <a:pt x="1749552" y="3621024"/>
                    </a:lnTo>
                    <a:lnTo>
                      <a:pt x="5218176" y="3115056"/>
                    </a:lnTo>
                    <a:lnTo>
                      <a:pt x="5309616" y="609600"/>
                    </a:lnTo>
                    <a:lnTo>
                      <a:pt x="3072384" y="0"/>
                    </a:lnTo>
                    <a:lnTo>
                      <a:pt x="0" y="219456"/>
                    </a:lnTo>
                    <a:lnTo>
                      <a:pt x="48768" y="2426208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31" name="直線接點 30"/>
              <p:cNvCxnSpPr/>
              <p:nvPr/>
            </p:nvCxnSpPr>
            <p:spPr>
              <a:xfrm>
                <a:off x="3012440" y="1574800"/>
                <a:ext cx="45720" cy="221143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>
              <a:xfrm flipV="1">
                <a:off x="3012440" y="1893725"/>
                <a:ext cx="3083560" cy="223395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3058160" y="2438820"/>
                <a:ext cx="3025653" cy="274708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 flipV="1">
                <a:off x="3058160" y="2938835"/>
                <a:ext cx="3025653" cy="304798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>
                <a:off x="6096000" y="1896500"/>
                <a:ext cx="2183940" cy="69701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>
              <a:xfrm>
                <a:off x="6083813" y="2440518"/>
                <a:ext cx="2196127" cy="803115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>
              <a:xfrm>
                <a:off x="6083813" y="2932979"/>
                <a:ext cx="2176267" cy="92274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>
              <a:xfrm flipV="1">
                <a:off x="3357880" y="3617890"/>
                <a:ext cx="3088640" cy="375866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 flipV="1">
                <a:off x="3672840" y="3804456"/>
                <a:ext cx="3166863" cy="413686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/>
              <p:cNvCxnSpPr/>
              <p:nvPr/>
            </p:nvCxnSpPr>
            <p:spPr>
              <a:xfrm flipV="1">
                <a:off x="3985260" y="4011982"/>
                <a:ext cx="3293745" cy="423874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/>
              <p:cNvCxnSpPr/>
              <p:nvPr/>
            </p:nvCxnSpPr>
            <p:spPr>
              <a:xfrm flipV="1">
                <a:off x="4354740" y="4218142"/>
                <a:ext cx="3374988" cy="47987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>
                <a:off x="5508293" y="1397000"/>
                <a:ext cx="0" cy="2123440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>
              <a:xfrm>
                <a:off x="4932774" y="1462454"/>
                <a:ext cx="0" cy="2117959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>
              <a:xfrm>
                <a:off x="4306921" y="1485779"/>
                <a:ext cx="19760" cy="2166956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>
                <a:off x="3672934" y="1534776"/>
                <a:ext cx="50706" cy="2178704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 flipH="1">
                <a:off x="6458707" y="1462454"/>
                <a:ext cx="23001" cy="2161726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H="1">
                <a:off x="7279006" y="1686298"/>
                <a:ext cx="50423" cy="2304000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>
              <a:xfrm flipH="1">
                <a:off x="7729728" y="1837151"/>
                <a:ext cx="74262" cy="2380991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>
              <a:xfrm flipH="1">
                <a:off x="6839703" y="1565148"/>
                <a:ext cx="49887" cy="2239308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>
              <a:xfrm>
                <a:off x="3723640" y="3713480"/>
                <a:ext cx="1757132" cy="1155700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/>
              <p:nvPr/>
            </p:nvCxnSpPr>
            <p:spPr>
              <a:xfrm>
                <a:off x="4326198" y="3647814"/>
                <a:ext cx="1871632" cy="1103018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>
                <a:off x="4929239" y="3575555"/>
                <a:ext cx="1966648" cy="1076487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5509792" y="3507848"/>
                <a:ext cx="2069188" cy="1053907"/>
              </a:xfrm>
              <a:prstGeom prst="line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 flipV="1">
                <a:off x="4759960" y="4460241"/>
                <a:ext cx="3479800" cy="518159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>
              <a:xfrm>
                <a:off x="3058160" y="3786880"/>
                <a:ext cx="1701800" cy="119152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/>
              <p:cNvCxnSpPr/>
              <p:nvPr/>
            </p:nvCxnSpPr>
            <p:spPr>
              <a:xfrm flipV="1">
                <a:off x="3012440" y="1350757"/>
                <a:ext cx="3083560" cy="223395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>
                <a:off x="6096000" y="1350757"/>
                <a:ext cx="2230120" cy="61012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/>
              <p:cNvCxnSpPr/>
              <p:nvPr/>
            </p:nvCxnSpPr>
            <p:spPr>
              <a:xfrm flipH="1">
                <a:off x="8238840" y="1971040"/>
                <a:ext cx="82200" cy="24892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 flipH="1">
                <a:off x="6083813" y="1350757"/>
                <a:ext cx="12187" cy="2098793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/>
              <p:cNvCxnSpPr/>
              <p:nvPr/>
            </p:nvCxnSpPr>
            <p:spPr>
              <a:xfrm>
                <a:off x="6083813" y="3449550"/>
                <a:ext cx="2155027" cy="101069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3058160" y="3449550"/>
                <a:ext cx="3025653" cy="336681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橢圓 8"/>
            <p:cNvSpPr/>
            <p:nvPr/>
          </p:nvSpPr>
          <p:spPr>
            <a:xfrm>
              <a:off x="4778049" y="2807581"/>
              <a:ext cx="121920" cy="121920"/>
            </a:xfrm>
            <a:prstGeom prst="ellipse">
              <a:avLst/>
            </a:prstGeom>
            <a:solidFill>
              <a:srgbClr val="FF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1495110" y="2774732"/>
              <a:ext cx="121920" cy="121920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3126323" y="3932943"/>
              <a:ext cx="121920" cy="1219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2180202" y="4110382"/>
              <a:ext cx="121920" cy="121920"/>
            </a:xfrm>
            <a:prstGeom prst="ellipse">
              <a:avLst/>
            </a:prstGeom>
            <a:solidFill>
              <a:srgbClr val="A06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3985787" y="2812306"/>
              <a:ext cx="121920" cy="121920"/>
            </a:xfrm>
            <a:prstGeom prst="ellipse">
              <a:avLst/>
            </a:prstGeom>
            <a:solidFill>
              <a:srgbClr val="F793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4596847" y="3312836"/>
              <a:ext cx="121920" cy="121920"/>
            </a:xfrm>
            <a:prstGeom prst="ellipse">
              <a:avLst/>
            </a:prstGeom>
            <a:solidFill>
              <a:srgbClr val="D63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2055742" y="4414238"/>
              <a:ext cx="121920" cy="12192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2430793" y="2942853"/>
              <a:ext cx="121920" cy="121920"/>
            </a:xfrm>
            <a:prstGeom prst="ellipse">
              <a:avLst/>
            </a:prstGeom>
            <a:solidFill>
              <a:srgbClr val="02A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2491753" y="3623853"/>
              <a:ext cx="121920" cy="121920"/>
            </a:xfrm>
            <a:prstGeom prst="ellipse">
              <a:avLst/>
            </a:prstGeom>
            <a:solidFill>
              <a:srgbClr val="049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3366952" y="3840764"/>
              <a:ext cx="121920" cy="1219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3793320" y="3367077"/>
              <a:ext cx="121920" cy="1219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3974080" y="3406803"/>
              <a:ext cx="121920" cy="121920"/>
            </a:xfrm>
            <a:prstGeom prst="ellipse">
              <a:avLst/>
            </a:prstGeom>
            <a:solidFill>
              <a:srgbClr val="EAB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>
              <a:off x="1711190" y="3488570"/>
              <a:ext cx="121920" cy="121920"/>
            </a:xfrm>
            <a:prstGeom prst="ellipse">
              <a:avLst/>
            </a:prstGeom>
            <a:solidFill>
              <a:srgbClr val="A37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>
              <a:off x="4761069" y="3113624"/>
              <a:ext cx="121920" cy="121920"/>
            </a:xfrm>
            <a:prstGeom prst="ellipse">
              <a:avLst/>
            </a:prstGeom>
            <a:solidFill>
              <a:srgbClr val="FF5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3036535" y="4123096"/>
              <a:ext cx="121920" cy="121920"/>
            </a:xfrm>
            <a:prstGeom prst="ellipse">
              <a:avLst/>
            </a:prstGeom>
            <a:solidFill>
              <a:srgbClr val="5C8E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4493751" y="2739538"/>
              <a:ext cx="121920" cy="121920"/>
            </a:xfrm>
            <a:prstGeom prst="ellipse">
              <a:avLst/>
            </a:prstGeom>
            <a:solidFill>
              <a:srgbClr val="FB7B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>
              <a:off x="1679702" y="3027370"/>
              <a:ext cx="121920" cy="1219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5146534" y="2536412"/>
              <a:ext cx="121920" cy="1219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2470731" y="4792450"/>
              <a:ext cx="121920" cy="12192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橢圓 64"/>
            <p:cNvSpPr/>
            <p:nvPr/>
          </p:nvSpPr>
          <p:spPr>
            <a:xfrm>
              <a:off x="2157312" y="3260635"/>
              <a:ext cx="121920" cy="121920"/>
            </a:xfrm>
            <a:prstGeom prst="ellipse">
              <a:avLst/>
            </a:prstGeom>
            <a:solidFill>
              <a:srgbClr val="006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橢圓 65"/>
            <p:cNvSpPr/>
            <p:nvPr/>
          </p:nvSpPr>
          <p:spPr>
            <a:xfrm>
              <a:off x="3317259" y="3021156"/>
              <a:ext cx="121920" cy="121920"/>
            </a:xfrm>
            <a:prstGeom prst="ellipse">
              <a:avLst/>
            </a:prstGeom>
            <a:solidFill>
              <a:srgbClr val="F6E5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7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27</a:t>
            </a:fld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095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92562" y="2413071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實作成果展示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6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92562" y="2413071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4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結論與未來展望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動機與目的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8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結論：創作成果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3061612" y="2169122"/>
            <a:ext cx="8156838" cy="2398493"/>
            <a:chOff x="1748225" y="1185657"/>
            <a:chExt cx="8156838" cy="2398493"/>
          </a:xfrm>
        </p:grpSpPr>
        <p:sp>
          <p:nvSpPr>
            <p:cNvPr id="2" name="矩形 1"/>
            <p:cNvSpPr/>
            <p:nvPr/>
          </p:nvSpPr>
          <p:spPr>
            <a:xfrm>
              <a:off x="2488262" y="1275389"/>
              <a:ext cx="7416801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顛覆傳統實體教室的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運算思維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學習模式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結合遊戲式學習提高學習效率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提供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學習者自主學習環境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209" y="1185657"/>
              <a:ext cx="737053" cy="73705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225" y="2868036"/>
              <a:ext cx="716114" cy="716114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225" y="2038066"/>
              <a:ext cx="737053" cy="737053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330388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30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96549" y="2169122"/>
            <a:ext cx="1876209" cy="2419435"/>
            <a:chOff x="752174" y="1322098"/>
            <a:chExt cx="1876209" cy="2419435"/>
          </a:xfrm>
        </p:grpSpPr>
        <p:sp>
          <p:nvSpPr>
            <p:cNvPr id="13" name="剪去同側角落矩形 12"/>
            <p:cNvSpPr/>
            <p:nvPr/>
          </p:nvSpPr>
          <p:spPr>
            <a:xfrm rot="5400000">
              <a:off x="149436" y="1924836"/>
              <a:ext cx="2419435" cy="1213959"/>
            </a:xfrm>
            <a:prstGeom prst="snip2SameRect">
              <a:avLst/>
            </a:prstGeom>
            <a:solidFill>
              <a:srgbClr val="FF5B62">
                <a:alpha val="71000"/>
              </a:srgb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5400000">
              <a:off x="2012259" y="2244258"/>
              <a:ext cx="690228" cy="542020"/>
            </a:xfrm>
            <a:prstGeom prst="triangle">
              <a:avLst/>
            </a:prstGeom>
            <a:solidFill>
              <a:srgbClr val="FF5B62">
                <a:alpha val="71000"/>
              </a:srgbClr>
            </a:solidFill>
            <a:ln>
              <a:noFill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06188" y="1975280"/>
              <a:ext cx="677108" cy="11089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 在</a:t>
              </a:r>
              <a:endPara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結論：線上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平臺</a:t>
              </a:r>
              <a:r>
                <a:rPr lang="zh-TW" altLang="en-US" sz="32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比較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330388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31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3817"/>
              </p:ext>
            </p:extLst>
          </p:nvPr>
        </p:nvGraphicFramePr>
        <p:xfrm>
          <a:off x="661481" y="1431053"/>
          <a:ext cx="10872220" cy="4903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915">
                  <a:extLst>
                    <a:ext uri="{9D8B030D-6E8A-4147-A177-3AD203B41FA5}">
                      <a16:colId xmlns:a16="http://schemas.microsoft.com/office/drawing/2014/main" val="339147729"/>
                    </a:ext>
                  </a:extLst>
                </a:gridCol>
                <a:gridCol w="1428915">
                  <a:extLst>
                    <a:ext uri="{9D8B030D-6E8A-4147-A177-3AD203B41FA5}">
                      <a16:colId xmlns:a16="http://schemas.microsoft.com/office/drawing/2014/main" val="3904555611"/>
                    </a:ext>
                  </a:extLst>
                </a:gridCol>
                <a:gridCol w="1058164">
                  <a:extLst>
                    <a:ext uri="{9D8B030D-6E8A-4147-A177-3AD203B41FA5}">
                      <a16:colId xmlns:a16="http://schemas.microsoft.com/office/drawing/2014/main" val="398268397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336293569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243789574"/>
                    </a:ext>
                  </a:extLst>
                </a:gridCol>
                <a:gridCol w="1386092">
                  <a:extLst>
                    <a:ext uri="{9D8B030D-6E8A-4147-A177-3AD203B41FA5}">
                      <a16:colId xmlns:a16="http://schemas.microsoft.com/office/drawing/2014/main" val="3132987613"/>
                    </a:ext>
                  </a:extLst>
                </a:gridCol>
                <a:gridCol w="1386092">
                  <a:extLst>
                    <a:ext uri="{9D8B030D-6E8A-4147-A177-3AD203B41FA5}">
                      <a16:colId xmlns:a16="http://schemas.microsoft.com/office/drawing/2014/main" val="2370008413"/>
                    </a:ext>
                  </a:extLst>
                </a:gridCol>
                <a:gridCol w="1048021">
                  <a:extLst>
                    <a:ext uri="{9D8B030D-6E8A-4147-A177-3AD203B41FA5}">
                      <a16:colId xmlns:a16="http://schemas.microsoft.com/office/drawing/2014/main" val="3331876522"/>
                    </a:ext>
                  </a:extLst>
                </a:gridCol>
                <a:gridCol w="1048021">
                  <a:extLst>
                    <a:ext uri="{9D8B030D-6E8A-4147-A177-3AD203B41FA5}">
                      <a16:colId xmlns:a16="http://schemas.microsoft.com/office/drawing/2014/main" val="551041797"/>
                    </a:ext>
                  </a:extLst>
                </a:gridCol>
              </a:tblGrid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-Coding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Coding Bar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Hahow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網易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均一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Udemy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學習吧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8504385"/>
                  </a:ext>
                </a:extLst>
              </a:tr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市場區隔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國中高中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國小</a:t>
                      </a: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高中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國小</a:t>
                      </a:r>
                      <a:r>
                        <a:rPr 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r>
                        <a:rPr lang="zh-TW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高中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965638"/>
                  </a:ext>
                </a:extLst>
              </a:tr>
              <a:tr h="91944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行銷通路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校園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2963983"/>
                  </a:ext>
                </a:extLst>
              </a:tr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營利模式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學校付費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學生付費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營隊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募資開課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學生募資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教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師分帳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基金會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學生付費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基金會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4801229"/>
                  </a:ext>
                </a:extLst>
              </a:tr>
              <a:tr h="306481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服務優勢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操作難度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2969386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網內搜尋功能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923775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分析學習狀況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99789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監控功能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7267462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課程有無分類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2887432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遊戲式學習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370583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提供線上編譯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543099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7581">
            <a:off x="3749670" y="1014324"/>
            <a:ext cx="640508" cy="6405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02438" y="5698157"/>
            <a:ext cx="7984666" cy="336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02438" y="4791820"/>
            <a:ext cx="7984666" cy="336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7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結論：線上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平臺</a:t>
              </a:r>
              <a:r>
                <a:rPr lang="zh-TW" altLang="en-US" sz="32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比較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330388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32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28866"/>
              </p:ext>
            </p:extLst>
          </p:nvPr>
        </p:nvGraphicFramePr>
        <p:xfrm>
          <a:off x="661481" y="1431053"/>
          <a:ext cx="10872220" cy="4903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915">
                  <a:extLst>
                    <a:ext uri="{9D8B030D-6E8A-4147-A177-3AD203B41FA5}">
                      <a16:colId xmlns:a16="http://schemas.microsoft.com/office/drawing/2014/main" val="339147729"/>
                    </a:ext>
                  </a:extLst>
                </a:gridCol>
                <a:gridCol w="1428915">
                  <a:extLst>
                    <a:ext uri="{9D8B030D-6E8A-4147-A177-3AD203B41FA5}">
                      <a16:colId xmlns:a16="http://schemas.microsoft.com/office/drawing/2014/main" val="3904555611"/>
                    </a:ext>
                  </a:extLst>
                </a:gridCol>
                <a:gridCol w="1058164">
                  <a:extLst>
                    <a:ext uri="{9D8B030D-6E8A-4147-A177-3AD203B41FA5}">
                      <a16:colId xmlns:a16="http://schemas.microsoft.com/office/drawing/2014/main" val="398268397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1336293569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243789574"/>
                    </a:ext>
                  </a:extLst>
                </a:gridCol>
                <a:gridCol w="920658">
                  <a:extLst>
                    <a:ext uri="{9D8B030D-6E8A-4147-A177-3AD203B41FA5}">
                      <a16:colId xmlns:a16="http://schemas.microsoft.com/office/drawing/2014/main" val="3132987613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370008413"/>
                    </a:ext>
                  </a:extLst>
                </a:gridCol>
                <a:gridCol w="1185334">
                  <a:extLst>
                    <a:ext uri="{9D8B030D-6E8A-4147-A177-3AD203B41FA5}">
                      <a16:colId xmlns:a16="http://schemas.microsoft.com/office/drawing/2014/main" val="3331876522"/>
                    </a:ext>
                  </a:extLst>
                </a:gridCol>
                <a:gridCol w="1365234">
                  <a:extLst>
                    <a:ext uri="{9D8B030D-6E8A-4147-A177-3AD203B41FA5}">
                      <a16:colId xmlns:a16="http://schemas.microsoft.com/office/drawing/2014/main" val="551041797"/>
                    </a:ext>
                  </a:extLst>
                </a:gridCol>
              </a:tblGrid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-Coding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巨匠電腦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聯成電腦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Udacity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Code Judger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猿創力程式設計學校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台灣大學資訊系統訓練班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8504385"/>
                  </a:ext>
                </a:extLst>
              </a:tr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市場區隔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一般民眾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一般民眾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大學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大學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國小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~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高中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大學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965638"/>
                  </a:ext>
                </a:extLst>
              </a:tr>
              <a:tr h="91944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行銷通路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傳單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電台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傳單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電台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校園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2963983"/>
                  </a:ext>
                </a:extLst>
              </a:tr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營利模式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學校付費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學生付費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營隊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學生付費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營隊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基金會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基金會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基金會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營隊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學生付費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營隊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4801229"/>
                  </a:ext>
                </a:extLst>
              </a:tr>
              <a:tr h="306481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服務優勢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操作難度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2969386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網內搜尋功能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923775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分析學習狀況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99789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監控功能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7267462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課程有無分類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2887432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遊戲式學習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370583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提供線上編譯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543099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7581">
            <a:off x="3749670" y="1014324"/>
            <a:ext cx="640508" cy="64050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02438" y="5698157"/>
            <a:ext cx="7984666" cy="336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02438" y="4791820"/>
            <a:ext cx="7984666" cy="336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8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結論：未來展望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330388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33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96548" y="2169123"/>
            <a:ext cx="1867663" cy="2419436"/>
            <a:chOff x="752173" y="3574412"/>
            <a:chExt cx="1867663" cy="2419436"/>
          </a:xfrm>
        </p:grpSpPr>
        <p:sp>
          <p:nvSpPr>
            <p:cNvPr id="15" name="剪去同側角落矩形 14"/>
            <p:cNvSpPr/>
            <p:nvPr/>
          </p:nvSpPr>
          <p:spPr>
            <a:xfrm rot="5400000">
              <a:off x="149435" y="4177150"/>
              <a:ext cx="2419436" cy="1213960"/>
            </a:xfrm>
            <a:prstGeom prst="snip2SameRect">
              <a:avLst/>
            </a:prstGeom>
            <a:solidFill>
              <a:srgbClr val="FCB6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003712" y="4496571"/>
              <a:ext cx="690228" cy="542020"/>
            </a:xfrm>
            <a:prstGeom prst="triangle">
              <a:avLst/>
            </a:prstGeom>
            <a:solidFill>
              <a:srgbClr val="FCB6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015826" y="4227593"/>
              <a:ext cx="677108" cy="10566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 來</a:t>
              </a:r>
              <a:endPara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3038561" y="2169123"/>
            <a:ext cx="8488716" cy="2470100"/>
            <a:chOff x="3038561" y="2169123"/>
            <a:chExt cx="8488716" cy="2470100"/>
          </a:xfrm>
        </p:grpSpPr>
        <p:sp>
          <p:nvSpPr>
            <p:cNvPr id="2" name="矩形 1"/>
            <p:cNvSpPr/>
            <p:nvPr/>
          </p:nvSpPr>
          <p:spPr>
            <a:xfrm>
              <a:off x="3801646" y="2258496"/>
              <a:ext cx="7725631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商品化 </a:t>
              </a:r>
              <a:r>
                <a:rPr lang="en-US" altLang="zh-TW" sz="28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</a:t>
              </a:r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-Coding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運算思維自主學習平臺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擴展人工智慧技術以實現更多樣化的服務功能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結合運算思維實體課程並發展虛實整合學習模式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577" y="3008388"/>
              <a:ext cx="737053" cy="737053"/>
            </a:xfrm>
            <a:prstGeom prst="rect">
              <a:avLst/>
            </a:prstGeom>
          </p:spPr>
        </p:pic>
        <p:grpSp>
          <p:nvGrpSpPr>
            <p:cNvPr id="18" name="群組 17"/>
            <p:cNvGrpSpPr/>
            <p:nvPr/>
          </p:nvGrpSpPr>
          <p:grpSpPr>
            <a:xfrm>
              <a:off x="3039374" y="2169123"/>
              <a:ext cx="737053" cy="737053"/>
              <a:chOff x="4640157" y="5221699"/>
              <a:chExt cx="737053" cy="737053"/>
            </a:xfrm>
          </p:grpSpPr>
          <p:sp>
            <p:nvSpPr>
              <p:cNvPr id="14" name="橢圓 13"/>
              <p:cNvSpPr/>
              <p:nvPr/>
            </p:nvSpPr>
            <p:spPr>
              <a:xfrm>
                <a:off x="4640157" y="5221699"/>
                <a:ext cx="737053" cy="737053"/>
              </a:xfrm>
              <a:prstGeom prst="ellipse">
                <a:avLst/>
              </a:prstGeom>
              <a:solidFill>
                <a:srgbClr val="FFCA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6790" y="5352886"/>
                <a:ext cx="543785" cy="576276"/>
              </a:xfrm>
              <a:prstGeom prst="rect">
                <a:avLst/>
              </a:prstGeom>
            </p:spPr>
          </p:pic>
        </p:grp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E113BFFA-592B-491F-BBF5-E28A5647C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561" y="3901357"/>
              <a:ext cx="737866" cy="737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78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A3BF65-8639-43DB-BF77-B3B4068FB0F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173791" y="1990782"/>
            <a:ext cx="784441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TW" altLang="en-US" sz="6000" b="1" noProof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簡報結束</a:t>
            </a:r>
            <a:endParaRPr lang="en-US" altLang="zh-TW" sz="6000" b="1" noProof="1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TW" altLang="en-US" sz="6000" b="1" noProof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敬請委員指導</a:t>
            </a:r>
            <a:endParaRPr lang="zh-CN" altLang="zh-CN" sz="3000" noProof="1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運算思維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4064441" y="6538912"/>
            <a:ext cx="7289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圖源： 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https://ellenzou.github.io/digisteam-tw.com/computational-thinking.html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r="2854" b="2990"/>
          <a:stretch/>
        </p:blipFill>
        <p:spPr>
          <a:xfrm>
            <a:off x="1552677" y="1177048"/>
            <a:ext cx="9086647" cy="483464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程式教學的發展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5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09" y="1062918"/>
            <a:ext cx="2585339" cy="22766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69" y="1062919"/>
            <a:ext cx="2903617" cy="227663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54" y="1062918"/>
            <a:ext cx="2585339" cy="227663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85529"/>
              </p:ext>
            </p:extLst>
          </p:nvPr>
        </p:nvGraphicFramePr>
        <p:xfrm>
          <a:off x="283723" y="3392788"/>
          <a:ext cx="11624554" cy="3016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751">
                  <a:extLst>
                    <a:ext uri="{9D8B030D-6E8A-4147-A177-3AD203B41FA5}">
                      <a16:colId xmlns:a16="http://schemas.microsoft.com/office/drawing/2014/main" val="1601559075"/>
                    </a:ext>
                  </a:extLst>
                </a:gridCol>
                <a:gridCol w="3629601">
                  <a:extLst>
                    <a:ext uri="{9D8B030D-6E8A-4147-A177-3AD203B41FA5}">
                      <a16:colId xmlns:a16="http://schemas.microsoft.com/office/drawing/2014/main" val="136303411"/>
                    </a:ext>
                  </a:extLst>
                </a:gridCol>
                <a:gridCol w="3629601">
                  <a:extLst>
                    <a:ext uri="{9D8B030D-6E8A-4147-A177-3AD203B41FA5}">
                      <a16:colId xmlns:a16="http://schemas.microsoft.com/office/drawing/2014/main" val="1207680937"/>
                    </a:ext>
                  </a:extLst>
                </a:gridCol>
                <a:gridCol w="3629601">
                  <a:extLst>
                    <a:ext uri="{9D8B030D-6E8A-4147-A177-3AD203B41FA5}">
                      <a16:colId xmlns:a16="http://schemas.microsoft.com/office/drawing/2014/main" val="4071324649"/>
                    </a:ext>
                  </a:extLst>
                </a:gridCol>
              </a:tblGrid>
              <a:tr h="410729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傳統教學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廣播教學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雲端教學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957895"/>
                  </a:ext>
                </a:extLst>
              </a:tr>
              <a:tr h="76411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課程教具使用較為彈性</a:t>
                      </a: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班級秩序以及互動討論容易掌控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透過實作，將抽象的學術知識轉為具體，讓學生的印象更深刻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學生在實作中所產生的問題，教師可對其個體進行教導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學生的學習不受到地點、時間等限制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學生可同步或不同步溝通形式與他人交流學習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02797"/>
                  </a:ext>
                </a:extLst>
              </a:tr>
              <a:tr h="76411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缺點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學生被動學習，導致消極學習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教師不易觀察個別學生學習情況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學生解決問題能力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亦即運算思維能力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不易培養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教師不易掌控班級秩序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花費時間較長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硬體設備花費成本較高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可練習程式並且可以管理課程教具的學習平臺較為少見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marR="0" lvl="0" indent="-180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教師不易觀察個別學生學習情況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1753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3153">
            <a:off x="4964922" y="552904"/>
            <a:ext cx="2321444" cy="23214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154" y="6057381"/>
            <a:ext cx="11123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學習者缺乏一款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資源整合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饒富趣味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且能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自主規劃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的學習平臺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566408" y="2589034"/>
            <a:ext cx="3059185" cy="3059185"/>
            <a:chOff x="3494814" y="827814"/>
            <a:chExt cx="5202371" cy="520237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814" y="827814"/>
              <a:ext cx="5202371" cy="520237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45" t="41568" r="39284" b="47975"/>
            <a:stretch/>
          </p:blipFill>
          <p:spPr>
            <a:xfrm rot="21438559" flipV="1">
              <a:off x="5511477" y="3055718"/>
              <a:ext cx="1169043" cy="544010"/>
            </a:xfrm>
            <a:prstGeom prst="rect">
              <a:avLst/>
            </a:prstGeom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26" y="2726397"/>
            <a:ext cx="2313531" cy="2313531"/>
          </a:xfrm>
          <a:prstGeom prst="rect">
            <a:avLst/>
          </a:prstGeom>
          <a:effectLst>
            <a:outerShdw blurRad="127000" dist="76200" dir="3420000" algn="ctr" rotWithShape="0">
              <a:srgbClr val="000000">
                <a:alpha val="43137"/>
              </a:srgbClr>
            </a:outerShdw>
          </a:effectLst>
        </p:spPr>
      </p:pic>
      <p:grpSp>
        <p:nvGrpSpPr>
          <p:cNvPr id="9" name="群組 8"/>
          <p:cNvGrpSpPr/>
          <p:nvPr/>
        </p:nvGrpSpPr>
        <p:grpSpPr>
          <a:xfrm>
            <a:off x="1435843" y="2697262"/>
            <a:ext cx="2447383" cy="2509972"/>
            <a:chOff x="1108794" y="2043555"/>
            <a:chExt cx="2869561" cy="29429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94" y="2043555"/>
              <a:ext cx="2057338" cy="2057338"/>
            </a:xfrm>
            <a:prstGeom prst="rect">
              <a:avLst/>
            </a:prstGeom>
            <a:effectLst>
              <a:outerShdw blurRad="127000" dist="114300" dir="672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738" y="2808885"/>
              <a:ext cx="2177617" cy="2177617"/>
            </a:xfrm>
            <a:prstGeom prst="rect">
              <a:avLst/>
            </a:prstGeom>
            <a:effectLst>
              <a:outerShdw blurRad="165100" dist="101600" dir="69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學習者困境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14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3153">
            <a:off x="4964922" y="552904"/>
            <a:ext cx="2321444" cy="23214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154" y="6057381"/>
            <a:ext cx="11123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教學者無法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有效管理教學資源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分析學習者學習成效</a:t>
            </a:r>
          </a:p>
        </p:txBody>
      </p:sp>
      <p:grpSp>
        <p:nvGrpSpPr>
          <p:cNvPr id="12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教學者困境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14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62" y="2589034"/>
            <a:ext cx="3065817" cy="306581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91406" l="391" r="984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21" y="2473791"/>
            <a:ext cx="2823788" cy="2823788"/>
          </a:xfrm>
          <a:prstGeom prst="rect">
            <a:avLst/>
          </a:prstGeom>
          <a:effectLst>
            <a:outerShdw blurRad="50800" dist="50800" dir="7560000" algn="ctr" rotWithShape="0">
              <a:srgbClr val="000000">
                <a:alpha val="43137"/>
              </a:srgbClr>
            </a:outerShdw>
          </a:effectLst>
        </p:spPr>
      </p:pic>
      <p:grpSp>
        <p:nvGrpSpPr>
          <p:cNvPr id="19" name="群組 18"/>
          <p:cNvGrpSpPr/>
          <p:nvPr/>
        </p:nvGrpSpPr>
        <p:grpSpPr>
          <a:xfrm>
            <a:off x="8298680" y="2604658"/>
            <a:ext cx="2809273" cy="2688482"/>
            <a:chOff x="9080346" y="2249024"/>
            <a:chExt cx="1773135" cy="1696895"/>
          </a:xfrm>
        </p:grpSpPr>
        <p:grpSp>
          <p:nvGrpSpPr>
            <p:cNvPr id="20" name="群組 19"/>
            <p:cNvGrpSpPr/>
            <p:nvPr/>
          </p:nvGrpSpPr>
          <p:grpSpPr>
            <a:xfrm>
              <a:off x="9080346" y="2249024"/>
              <a:ext cx="1773135" cy="1696895"/>
              <a:chOff x="4623435" y="3710389"/>
              <a:chExt cx="859935" cy="822960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0097" b="55786" l="67310" r="99786">
                            <a14:backgroundMark x1="89496" y1="50914" x2="94962" y2="51644"/>
                            <a14:backgroundMark x1="88210" y1="49817" x2="87781" y2="50670"/>
                            <a14:backgroundMark x1="86388" y1="49574" x2="87138" y2="48477"/>
                            <a14:backgroundMark x1="84352" y1="50670" x2="85316" y2="472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738" t="19981" b="43871"/>
              <a:stretch/>
            </p:blipFill>
            <p:spPr>
              <a:xfrm>
                <a:off x="4623435" y="3710389"/>
                <a:ext cx="859935" cy="822960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0097" b="55786" l="67310" r="99786">
                            <a14:backgroundMark x1="89496" y1="50914" x2="94962" y2="51644"/>
                            <a14:backgroundMark x1="88210" y1="49817" x2="87781" y2="50670"/>
                            <a14:backgroundMark x1="86388" y1="49574" x2="87138" y2="48477"/>
                            <a14:backgroundMark x1="84352" y1="50670" x2="85316" y2="472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467" t="45610" r="6772" b="50708"/>
              <a:stretch/>
            </p:blipFill>
            <p:spPr>
              <a:xfrm>
                <a:off x="5072112" y="4297680"/>
                <a:ext cx="128538" cy="83820"/>
              </a:xfrm>
              <a:prstGeom prst="rect">
                <a:avLst/>
              </a:prstGeom>
            </p:spPr>
          </p:pic>
        </p:grpSp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097" b="55786" l="67310" r="99786">
                          <a14:backgroundMark x1="89496" y1="50914" x2="94962" y2="51644"/>
                          <a14:backgroundMark x1="88210" y1="49817" x2="87781" y2="50670"/>
                          <a14:backgroundMark x1="86388" y1="49574" x2="87138" y2="48477"/>
                          <a14:backgroundMark x1="84352" y1="50670" x2="85316" y2="472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92" t="35186" r="16249" b="63083"/>
            <a:stretch/>
          </p:blipFill>
          <p:spPr>
            <a:xfrm flipH="1" flipV="1">
              <a:off x="9848011" y="2956561"/>
              <a:ext cx="152400" cy="81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97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3200" b="1" dirty="0" err="1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i</a:t>
              </a:r>
              <a:r>
                <a:rPr lang="en-US" altLang="zh-TW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-Coding </a:t>
              </a:r>
              <a:r>
                <a:rPr lang="zh-TW" altLang="en-US" sz="3200" b="1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平臺概念模型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914"/>
          <a:stretch/>
        </p:blipFill>
        <p:spPr>
          <a:xfrm>
            <a:off x="1813695" y="1200586"/>
            <a:ext cx="8564611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92562" y="2413071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2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平臺六大特色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  <a14:foregroundMark x1="17618" y1="63121" x2="17618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4687"/>
      </p:ext>
    </p:extLst>
  </p:cSld>
  <p:clrMapOvr>
    <a:masterClrMapping/>
  </p:clrMapOvr>
</p:sld>
</file>

<file path=ppt/theme/theme1.xml><?xml version="1.0" encoding="utf-8"?>
<a:theme xmlns:a="http://schemas.openxmlformats.org/drawingml/2006/main" name="AAAAAAAAAAAAAAAAAA）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3408</TotalTime>
  <Words>1391</Words>
  <Application>Microsoft Office PowerPoint</Application>
  <PresentationFormat>寬螢幕</PresentationFormat>
  <Paragraphs>417</Paragraphs>
  <Slides>34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9" baseType="lpstr">
      <vt:lpstr>等线</vt:lpstr>
      <vt:lpstr>等线 Light</vt:lpstr>
      <vt:lpstr>微軟正黑體</vt:lpstr>
      <vt:lpstr>Arial</vt:lpstr>
      <vt:lpstr>AAAAAAAAAAAAAAAAAA）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JhengDer Xieh</cp:lastModifiedBy>
  <cp:revision>225</cp:revision>
  <dcterms:created xsi:type="dcterms:W3CDTF">2019-01-17T09:32:26Z</dcterms:created>
  <dcterms:modified xsi:type="dcterms:W3CDTF">2019-10-31T14:35:21Z</dcterms:modified>
</cp:coreProperties>
</file>